
<file path=[Content_Types].xml><?xml version="1.0" encoding="utf-8"?>
<Types xmlns="http://schemas.openxmlformats.org/package/2006/content-types">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Layouts/slideLayout182.xml" ContentType="application/vnd.openxmlformats-officedocument.presentationml.slideLayout+xml"/>
  <Override PartName="/ppt/slideLayouts/slideLayout193.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ink/ink2.xml" ContentType="application/inkml+xml"/>
  <Override PartName="/ppt/slideLayouts/slideLayout198.xml" ContentType="application/vnd.openxmlformats-officedocument.presentationml.slideLayout+xml"/>
  <Override PartName="/ppt/slideLayouts/slideLayout203.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Layouts/slideLayout187.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76.xml" ContentType="application/vnd.openxmlformats-officedocument.presentationml.slideLayout+xml"/>
  <Default Extension="png" ContentType="image/png"/>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208.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gif" ContentType="image/gif"/>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ppt/slideLayouts/slideLayout159.xml" ContentType="application/vnd.openxmlformats-officedocument.presentationml.slideLayout+xml"/>
  <Override PartName="/ppt/slideLayouts/slideLayout177.xml" ContentType="application/vnd.openxmlformats-officedocument.presentationml.slideLayout+xml"/>
  <Override PartName="/ppt/slideLayouts/slideLayout211.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66.xml" ContentType="application/vnd.openxmlformats-officedocument.presentationml.slideLayout+xml"/>
  <Override PartName="/ppt/slideLayouts/slideLayout184.xml" ContentType="application/vnd.openxmlformats-officedocument.presentationml.slideLayout+xml"/>
  <Override PartName="/ppt/slideLayouts/slideLayout195.xml" ContentType="application/vnd.openxmlformats-officedocument.presentationml.slideLayout+xml"/>
  <Override PartName="/ppt/slideLayouts/slideLayout200.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Layouts/slideLayout155.xml" ContentType="application/vnd.openxmlformats-officedocument.presentationml.slideLayout+xml"/>
  <Override PartName="/ppt/slideLayouts/slideLayout173.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62.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Layouts/slideLayout209.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205.xml" ContentType="application/vnd.openxmlformats-officedocument.presentationml.slideLayout+xml"/>
  <Override PartName="/ppt/slideLayouts/slideLayout89.xml" ContentType="application/vnd.openxmlformats-officedocument.presentationml.slideLayout+xml"/>
  <Override PartName="/ppt/slideLayouts/slideLayout1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49.xml" ContentType="application/vnd.openxmlformats-officedocument.presentationml.slideLayout+xml"/>
  <Override PartName="/ppt/slideLayouts/slideLayout178.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slideLayouts/slideLayout185.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slideLayouts/slideLayout192.xml" ContentType="application/vnd.openxmlformats-officedocument.presentationml.slideLayout+xml"/>
  <Override PartName="/ppt/slides/slide24.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Layouts/slideLayout152.xml" ContentType="application/vnd.openxmlformats-officedocument.presentationml.slideLayout+xml"/>
  <Override PartName="/ppt/slideLayouts/slideLayout181.xml" ContentType="application/vnd.openxmlformats-officedocument.presentationml.slideLayout+xml"/>
  <Default Extension="jpeg" ContentType="image/jpeg"/>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Layouts/slideLayout170.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ink/ink1.xml" ContentType="application/inkml+xml"/>
  <Override PartName="/ppt/slideLayouts/slideLayout206.xml" ContentType="application/vnd.openxmlformats-officedocument.presentationml.slideLayout+xml"/>
  <Override PartName="/ppt/slideLayouts/slideLayout179.xml" ContentType="application/vnd.openxmlformats-officedocument.presentationml.slideLayout+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68.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Default Extension="fntdata" ContentType="application/x-fontdata"/>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29"/>
  </p:notesMasterIdLst>
  <p:sldIdLst>
    <p:sldId id="283" r:id="rId3"/>
    <p:sldId id="286" r:id="rId4"/>
    <p:sldId id="258" r:id="rId5"/>
    <p:sldId id="321" r:id="rId6"/>
    <p:sldId id="257" r:id="rId7"/>
    <p:sldId id="292" r:id="rId8"/>
    <p:sldId id="289" r:id="rId9"/>
    <p:sldId id="291" r:id="rId10"/>
    <p:sldId id="285" r:id="rId11"/>
    <p:sldId id="295" r:id="rId12"/>
    <p:sldId id="260" r:id="rId13"/>
    <p:sldId id="298" r:id="rId14"/>
    <p:sldId id="299" r:id="rId15"/>
    <p:sldId id="300" r:id="rId16"/>
    <p:sldId id="301" r:id="rId17"/>
    <p:sldId id="302" r:id="rId18"/>
    <p:sldId id="304" r:id="rId19"/>
    <p:sldId id="305" r:id="rId20"/>
    <p:sldId id="308" r:id="rId21"/>
    <p:sldId id="309" r:id="rId22"/>
    <p:sldId id="315" r:id="rId23"/>
    <p:sldId id="316" r:id="rId24"/>
    <p:sldId id="272" r:id="rId25"/>
    <p:sldId id="282" r:id="rId26"/>
    <p:sldId id="323" r:id="rId27"/>
    <p:sldId id="322" r:id="rId28"/>
  </p:sldIdLst>
  <p:sldSz cx="9144000" cy="5143500" type="screen16x9"/>
  <p:notesSz cx="6858000" cy="9144000"/>
  <p:embeddedFontLst>
    <p:embeddedFont>
      <p:font typeface="Montserrat" charset="0"/>
      <p:regular r:id="rId30"/>
      <p:bold r:id="rId31"/>
      <p:italic r:id="rId32"/>
      <p:boldItalic r:id="rId33"/>
    </p:embeddedFont>
    <p:embeddedFont>
      <p:font typeface="Verdana" pitchFamily="34" charset="0"/>
      <p:regular r:id="rId34"/>
      <p:bold r:id="rId35"/>
      <p:italic r:id="rId36"/>
      <p:boldItalic r:id="rId37"/>
    </p:embeddedFont>
    <p:embeddedFont>
      <p:font typeface="Calibri" pitchFamily="34" charset="0"/>
      <p:regular r:id="rId38"/>
      <p:bold r:id="rId39"/>
      <p:italic r:id="rId40"/>
      <p:boldItalic r:id="rId41"/>
    </p:embeddedFont>
    <p:embeddedFont>
      <p:font typeface="Roboto"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 xmlns:p14="http://schemas.microsoft.com/office/powerpoint/2010/main">
        <p14:section name="Section 1" id="{2E5AB7C4-C45E-499A-B57D-8778B1C8565B}">
          <p14:sldIdLst>
            <p14:sldId id="283"/>
            <p14:sldId id="286"/>
            <p14:sldId id="258"/>
            <p14:sldId id="321"/>
            <p14:sldId id="257"/>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 uri="{EFAFB233-063F-42B5-8137-9DF3F51BA10A}">
      <p15:sldGuideLst xmlns=""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2" autoAdjust="0"/>
    <p:restoredTop sz="94293" autoAdjust="0"/>
  </p:normalViewPr>
  <p:slideViewPr>
    <p:cSldViewPr snapToGrid="0">
      <p:cViewPr>
        <p:scale>
          <a:sx n="75" d="100"/>
          <a:sy n="75" d="100"/>
        </p:scale>
        <p:origin x="-366" y="-462"/>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50"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10/6/2022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pPr marL="38100">
                <a:lnSpc>
                  <a:spcPts val="1060"/>
                </a:lnSpc>
              </a:pPr>
              <a:t>‹#›</a:t>
            </a:fld>
            <a:endParaRPr spc="-5" dirty="0"/>
          </a:p>
        </p:txBody>
      </p:sp>
    </p:spTree>
    <p:extLst>
      <p:ext uri="{BB962C8B-B14F-4D97-AF65-F5344CB8AC3E}">
        <p14:creationId xmlns=""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10/6/2022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pPr marL="38100">
                <a:lnSpc>
                  <a:spcPts val="1060"/>
                </a:lnSpc>
              </a:pPr>
              <a:t>‹#›</a:t>
            </a:fld>
            <a:endParaRPr spc="-5" dirty="0"/>
          </a:p>
        </p:txBody>
      </p:sp>
    </p:spTree>
    <p:extLst>
      <p:ext uri="{BB962C8B-B14F-4D97-AF65-F5344CB8AC3E}">
        <p14:creationId xmlns=""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65" Type="http://schemas.openxmlformats.org/officeDocument/2006/relationships/slideLayout" Target="../slideLayouts/slideLayout165.xml"/><Relationship Id="rId181" Type="http://schemas.openxmlformats.org/officeDocument/2006/relationships/slideLayout" Target="../slideLayouts/slideLayout181.xml"/><Relationship Id="rId186" Type="http://schemas.openxmlformats.org/officeDocument/2006/relationships/slideLayout" Target="../slideLayouts/slideLayout186.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71" Type="http://schemas.openxmlformats.org/officeDocument/2006/relationships/slideLayout" Target="../slideLayouts/slideLayout171.xml"/><Relationship Id="rId176" Type="http://schemas.openxmlformats.org/officeDocument/2006/relationships/slideLayout" Target="../slideLayouts/slideLayout176.xml"/><Relationship Id="rId192" Type="http://schemas.openxmlformats.org/officeDocument/2006/relationships/slideLayout" Target="../slideLayouts/slideLayout192.xml"/><Relationship Id="rId197" Type="http://schemas.openxmlformats.org/officeDocument/2006/relationships/slideLayout" Target="../slideLayouts/slideLayout197.xml"/><Relationship Id="rId201" Type="http://schemas.openxmlformats.org/officeDocument/2006/relationships/theme" Target="../theme/theme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82" Type="http://schemas.openxmlformats.org/officeDocument/2006/relationships/slideLayout" Target="../slideLayouts/slideLayout182.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2" Type="http://schemas.openxmlformats.org/officeDocument/2006/relationships/image" Target="../media/image1.png"/><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7.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28.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15.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customXml" Target="../ink/ink1.xml"/><Relationship Id="rId7" Type="http://schemas.openxmlformats.org/officeDocument/2006/relationships/image" Target="../media/image34.png"/><Relationship Id="rId12" Type="http://schemas.microsoft.com/office/2007/relationships/hdphoto" Target="../media/hdphoto18.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customXml" Target="../ink/ink2.xml"/><Relationship Id="rId10" Type="http://schemas.microsoft.com/office/2007/relationships/hdphoto" Target="../media/hdphoto17.wdp"/><Relationship Id="rId4" Type="http://schemas.openxmlformats.org/officeDocument/2006/relationships/image" Target="../media/image32.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22.wdp"/><Relationship Id="rId5" Type="http://schemas.openxmlformats.org/officeDocument/2006/relationships/image" Target="../media/image39.png"/><Relationship Id="rId4" Type="http://schemas.microsoft.com/office/2007/relationships/hdphoto" Target="../media/hdphoto2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6.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2759345" y="3383049"/>
            <a:ext cx="3625310" cy="1449115"/>
          </a:xfrm>
          <a:prstGeom prst="rect">
            <a:avLst/>
          </a:prstGeom>
        </p:spPr>
        <p:txBody>
          <a:bodyPr vert="horz" wrap="square" lIns="0" tIns="12700" rIns="0" bIns="0" rtlCol="0">
            <a:spAutoFit/>
          </a:bodyPr>
          <a:lstStyle/>
          <a:p>
            <a:pPr algn="ctr">
              <a:lnSpc>
                <a:spcPct val="100000"/>
              </a:lnSpc>
              <a:spcBef>
                <a:spcPts val="100"/>
              </a:spcBef>
            </a:pPr>
            <a:r>
              <a:rPr lang="en-US" sz="1800" b="1" spc="-60" dirty="0" smtClean="0">
                <a:solidFill>
                  <a:srgbClr val="124F5B"/>
                </a:solidFill>
                <a:latin typeface="Verdana"/>
                <a:cs typeface="Verdana"/>
              </a:rPr>
              <a:t>By</a:t>
            </a:r>
          </a:p>
          <a:p>
            <a:pPr algn="ctr">
              <a:lnSpc>
                <a:spcPct val="100000"/>
              </a:lnSpc>
              <a:spcBef>
                <a:spcPts val="100"/>
              </a:spcBef>
            </a:pPr>
            <a:r>
              <a:rPr lang="en-US" sz="1800" b="1" spc="-60" dirty="0" err="1" smtClean="0">
                <a:solidFill>
                  <a:srgbClr val="00B050"/>
                </a:solidFill>
                <a:latin typeface="Verdana"/>
                <a:cs typeface="Verdana"/>
              </a:rPr>
              <a:t>Kushal</a:t>
            </a:r>
            <a:r>
              <a:rPr lang="en-US" sz="1800" b="1" spc="-60" dirty="0" smtClean="0">
                <a:solidFill>
                  <a:srgbClr val="00B050"/>
                </a:solidFill>
                <a:latin typeface="Verdana"/>
                <a:cs typeface="Verdana"/>
              </a:rPr>
              <a:t> </a:t>
            </a:r>
            <a:r>
              <a:rPr lang="en-US" sz="1800" b="1" spc="-60" dirty="0" err="1" smtClean="0">
                <a:solidFill>
                  <a:srgbClr val="00B050"/>
                </a:solidFill>
                <a:latin typeface="Verdana"/>
                <a:cs typeface="Verdana"/>
              </a:rPr>
              <a:t>Chakraborty</a:t>
            </a:r>
            <a:endParaRPr lang="en-US" sz="1800" b="1" spc="-60" dirty="0" smtClean="0">
              <a:solidFill>
                <a:srgbClr val="00B050"/>
              </a:solidFill>
              <a:latin typeface="Verdana"/>
              <a:cs typeface="Verdana"/>
            </a:endParaRPr>
          </a:p>
          <a:p>
            <a:pPr algn="ctr">
              <a:lnSpc>
                <a:spcPct val="100000"/>
              </a:lnSpc>
              <a:spcBef>
                <a:spcPts val="100"/>
              </a:spcBef>
            </a:pPr>
            <a:r>
              <a:rPr lang="en-US" sz="1800" b="1" spc="-60" dirty="0" err="1" smtClean="0">
                <a:solidFill>
                  <a:srgbClr val="7030A0"/>
                </a:solidFill>
                <a:latin typeface="Verdana"/>
                <a:cs typeface="Verdana"/>
              </a:rPr>
              <a:t>Ripan</a:t>
            </a:r>
            <a:r>
              <a:rPr lang="en-US" sz="1800" b="1" spc="-60" dirty="0" smtClean="0">
                <a:solidFill>
                  <a:srgbClr val="7030A0"/>
                </a:solidFill>
                <a:latin typeface="Verdana"/>
                <a:cs typeface="Verdana"/>
              </a:rPr>
              <a:t> Khan</a:t>
            </a:r>
          </a:p>
          <a:p>
            <a:pPr algn="ctr">
              <a:lnSpc>
                <a:spcPct val="100000"/>
              </a:lnSpc>
              <a:spcBef>
                <a:spcPts val="100"/>
              </a:spcBef>
            </a:pPr>
            <a:endParaRPr lang="en-US" sz="1800" b="1" spc="-60" dirty="0" smtClean="0">
              <a:solidFill>
                <a:srgbClr val="124F5B"/>
              </a:solidFill>
              <a:latin typeface="Verdana"/>
              <a:cs typeface="Verdana"/>
            </a:endParaRPr>
          </a:p>
          <a:p>
            <a:pPr algn="ctr">
              <a:lnSpc>
                <a:spcPct val="100000"/>
              </a:lnSpc>
              <a:spcBef>
                <a:spcPts val="100"/>
              </a:spcBef>
            </a:pPr>
            <a:endParaRPr lang="en-US" sz="18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C350C5F-C38B-DD6C-CCE9-DEF9CDCF35B4}"/>
              </a:ext>
            </a:extLst>
          </p:cNvPr>
          <p:cNvPicPr>
            <a:picLocks noChangeAspect="1"/>
          </p:cNvPicPr>
          <p:nvPr/>
        </p:nvPicPr>
        <p:blipFill>
          <a:blip r:embed="rId2">
            <a:extLst>
              <a:ext uri="{BEBA8EAE-BF5A-486C-A8C5-ECC9F3942E4B}">
                <a14:imgProps xmlns="" xmlns:a14="http://schemas.microsoft.com/office/drawing/2010/main">
                  <a14:imgLayer r:embed="rId3">
                    <a14:imgEffect>
                      <a14:colorTemperature colorTemp="8800"/>
                    </a14:imgEffect>
                  </a14:imgLayer>
                </a14:imgProps>
              </a:ext>
            </a:extLst>
          </a:blip>
          <a:stretch>
            <a:fillRect/>
          </a:stretch>
        </p:blipFill>
        <p:spPr>
          <a:xfrm>
            <a:off x="1555274" y="731127"/>
            <a:ext cx="6348449" cy="429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04;p4">
            <a:extLst>
              <a:ext uri="{FF2B5EF4-FFF2-40B4-BE49-F238E27FC236}">
                <a16:creationId xmlns="" xmlns:a16="http://schemas.microsoft.com/office/drawing/2014/main" id="{C81EAAD2-7F25-6349-E805-605D8FCDEE46}"/>
              </a:ext>
            </a:extLst>
          </p:cNvPr>
          <p:cNvSpPr txBox="1">
            <a:spLocks/>
          </p:cNvSpPr>
          <p:nvPr/>
        </p:nvSpPr>
        <p:spPr>
          <a:xfrm>
            <a:off x="1030340" y="112666"/>
            <a:ext cx="7541895"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a:solidFill>
                  <a:schemeClr val="tx1"/>
                </a:solidFill>
              </a:rPr>
              <a:t>Pairwise Plot- Ratings, Size, Installs, Reviews, Price </a:t>
            </a:r>
          </a:p>
        </p:txBody>
      </p:sp>
      <p:sp>
        <p:nvSpPr>
          <p:cNvPr id="7" name="object 13">
            <a:extLst>
              <a:ext uri="{FF2B5EF4-FFF2-40B4-BE49-F238E27FC236}">
                <a16:creationId xmlns="" xmlns:a16="http://schemas.microsoft.com/office/drawing/2014/main" id="{EBB28C29-7660-5C1B-06E1-9EEB47DB83AC}"/>
              </a:ext>
            </a:extLst>
          </p:cNvPr>
          <p:cNvSpPr/>
          <p:nvPr/>
        </p:nvSpPr>
        <p:spPr>
          <a:xfrm>
            <a:off x="315747" y="131293"/>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 xmlns:p14="http://schemas.microsoft.com/office/powerpoint/2010/main" val="388943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10" dirty="0">
                <a:solidFill>
                  <a:srgbClr val="124F5B"/>
                </a:solidFill>
                <a:latin typeface="Verdana"/>
                <a:cs typeface="Verdana"/>
              </a:rPr>
              <a:t>There </a:t>
            </a:r>
            <a:r>
              <a:rPr sz="1800" spc="-35" dirty="0">
                <a:solidFill>
                  <a:srgbClr val="124F5B"/>
                </a:solidFill>
                <a:latin typeface="Verdana"/>
                <a:cs typeface="Verdana"/>
              </a:rPr>
              <a:t>is </a:t>
            </a:r>
            <a:r>
              <a:rPr sz="1800" spc="-20" dirty="0">
                <a:solidFill>
                  <a:srgbClr val="124F5B"/>
                </a:solidFill>
                <a:latin typeface="Verdana"/>
                <a:cs typeface="Verdana"/>
              </a:rPr>
              <a:t>a </a:t>
            </a:r>
            <a:r>
              <a:rPr sz="1800" spc="20" dirty="0">
                <a:solidFill>
                  <a:srgbClr val="124F5B"/>
                </a:solidFill>
                <a:latin typeface="Verdana"/>
                <a:cs typeface="Verdana"/>
              </a:rPr>
              <a:t>strong </a:t>
            </a:r>
            <a:r>
              <a:rPr sz="1800" b="1" spc="-70" dirty="0">
                <a:solidFill>
                  <a:srgbClr val="124F5B"/>
                </a:solidFill>
                <a:latin typeface="Verdana"/>
                <a:cs typeface="Verdana"/>
              </a:rPr>
              <a:t>positive  </a:t>
            </a:r>
            <a:r>
              <a:rPr sz="1800" spc="5" dirty="0">
                <a:solidFill>
                  <a:srgbClr val="124F5B"/>
                </a:solidFill>
                <a:latin typeface="Verdana"/>
                <a:cs typeface="Verdana"/>
              </a:rPr>
              <a:t>correlation </a:t>
            </a:r>
            <a:r>
              <a:rPr sz="1800" spc="40" dirty="0">
                <a:solidFill>
                  <a:srgbClr val="124F5B"/>
                </a:solidFill>
                <a:latin typeface="Verdana"/>
                <a:cs typeface="Verdana"/>
              </a:rPr>
              <a:t>between </a:t>
            </a:r>
            <a:r>
              <a:rPr sz="1800" spc="35" dirty="0">
                <a:solidFill>
                  <a:srgbClr val="124F5B"/>
                </a:solidFill>
                <a:latin typeface="Verdana"/>
                <a:cs typeface="Verdana"/>
              </a:rPr>
              <a:t>the  </a:t>
            </a:r>
            <a:r>
              <a:rPr sz="1800" b="1" spc="-90" dirty="0">
                <a:solidFill>
                  <a:srgbClr val="124F5B"/>
                </a:solidFill>
                <a:latin typeface="Verdana"/>
                <a:cs typeface="Verdana"/>
              </a:rPr>
              <a:t>Reviews </a:t>
            </a:r>
            <a:r>
              <a:rPr sz="1800" spc="50" dirty="0">
                <a:solidFill>
                  <a:srgbClr val="124F5B"/>
                </a:solidFill>
                <a:latin typeface="Verdana"/>
                <a:cs typeface="Verdana"/>
              </a:rPr>
              <a:t>and</a:t>
            </a:r>
            <a:r>
              <a:rPr sz="1800" spc="-195"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4" name="object 4"/>
          <p:cNvSpPr txBox="1"/>
          <p:nvPr/>
        </p:nvSpPr>
        <p:spPr>
          <a:xfrm>
            <a:off x="391074" y="2147393"/>
            <a:ext cx="3880485" cy="972185"/>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800" dirty="0">
                <a:solidFill>
                  <a:srgbClr val="124F5B"/>
                </a:solidFill>
                <a:latin typeface="Verdana"/>
                <a:cs typeface="Verdana"/>
              </a:rPr>
              <a:t>Th</a:t>
            </a:r>
            <a:r>
              <a:rPr sz="1800" spc="10" dirty="0">
                <a:solidFill>
                  <a:srgbClr val="124F5B"/>
                </a:solidFill>
                <a:latin typeface="Verdana"/>
                <a:cs typeface="Verdana"/>
              </a:rPr>
              <a:t>e	</a:t>
            </a:r>
            <a:r>
              <a:rPr sz="1800" spc="160" dirty="0">
                <a:solidFill>
                  <a:srgbClr val="124F5B"/>
                </a:solidFill>
                <a:latin typeface="Verdana"/>
                <a:cs typeface="Verdana"/>
              </a:rPr>
              <a:t>P</a:t>
            </a:r>
            <a:r>
              <a:rPr sz="1800" spc="-65" dirty="0">
                <a:solidFill>
                  <a:srgbClr val="124F5B"/>
                </a:solidFill>
                <a:latin typeface="Verdana"/>
                <a:cs typeface="Verdana"/>
              </a:rPr>
              <a:t>r</a:t>
            </a:r>
            <a:r>
              <a:rPr sz="1800" spc="20" dirty="0">
                <a:solidFill>
                  <a:srgbClr val="124F5B"/>
                </a:solidFill>
                <a:latin typeface="Verdana"/>
                <a:cs typeface="Verdana"/>
              </a:rPr>
              <a:t>ic</a:t>
            </a:r>
            <a:r>
              <a:rPr sz="1800" spc="10" dirty="0">
                <a:solidFill>
                  <a:srgbClr val="124F5B"/>
                </a:solidFill>
                <a:latin typeface="Verdana"/>
                <a:cs typeface="Verdana"/>
              </a:rPr>
              <a:t>e</a:t>
            </a:r>
            <a:r>
              <a:rPr sz="1800" dirty="0">
                <a:solidFill>
                  <a:srgbClr val="124F5B"/>
                </a:solidFill>
                <a:latin typeface="Verdana"/>
                <a:cs typeface="Verdana"/>
              </a:rPr>
              <a:t>	</a:t>
            </a:r>
            <a:r>
              <a:rPr sz="1800" spc="-35" dirty="0">
                <a:solidFill>
                  <a:srgbClr val="124F5B"/>
                </a:solidFill>
                <a:latin typeface="Verdana"/>
                <a:cs typeface="Verdana"/>
              </a:rPr>
              <a:t>is</a:t>
            </a:r>
            <a:r>
              <a:rPr sz="1800" dirty="0">
                <a:solidFill>
                  <a:srgbClr val="124F5B"/>
                </a:solidFill>
                <a:latin typeface="Verdana"/>
                <a:cs typeface="Verdana"/>
              </a:rPr>
              <a:t>	slightly</a:t>
            </a:r>
            <a:endParaRPr sz="1800" dirty="0">
              <a:latin typeface="Verdana"/>
              <a:cs typeface="Verdana"/>
            </a:endParaRPr>
          </a:p>
          <a:p>
            <a:pPr marR="12065" algn="r">
              <a:lnSpc>
                <a:spcPct val="100000"/>
              </a:lnSpc>
              <a:spcBef>
                <a:spcPts val="325"/>
              </a:spcBef>
              <a:tabLst>
                <a:tab pos="1487805" algn="l"/>
                <a:tab pos="2879725" algn="l"/>
              </a:tabLst>
            </a:pPr>
            <a:r>
              <a:rPr sz="1800" b="1" spc="-35" dirty="0">
                <a:solidFill>
                  <a:srgbClr val="124F5B"/>
                </a:solidFill>
                <a:latin typeface="Verdana"/>
                <a:cs typeface="Verdana"/>
              </a:rPr>
              <a:t>n</a:t>
            </a:r>
            <a:r>
              <a:rPr sz="1800" b="1" spc="-60" dirty="0">
                <a:solidFill>
                  <a:srgbClr val="124F5B"/>
                </a:solidFill>
                <a:latin typeface="Verdana"/>
                <a:cs typeface="Verdana"/>
              </a:rPr>
              <a:t>egati</a:t>
            </a:r>
            <a:r>
              <a:rPr sz="1800" b="1" spc="-100" dirty="0">
                <a:solidFill>
                  <a:srgbClr val="124F5B"/>
                </a:solidFill>
                <a:latin typeface="Verdana"/>
                <a:cs typeface="Verdana"/>
              </a:rPr>
              <a:t>v</a:t>
            </a:r>
            <a:r>
              <a:rPr sz="1800" b="1" spc="-80" dirty="0">
                <a:solidFill>
                  <a:srgbClr val="124F5B"/>
                </a:solidFill>
                <a:latin typeface="Verdana"/>
                <a:cs typeface="Verdana"/>
              </a:rPr>
              <a:t>ely</a:t>
            </a:r>
            <a:r>
              <a:rPr sz="1800" b="1" dirty="0">
                <a:solidFill>
                  <a:srgbClr val="124F5B"/>
                </a:solidFill>
                <a:latin typeface="Verdana"/>
                <a:cs typeface="Verdana"/>
              </a:rPr>
              <a:t>	</a:t>
            </a:r>
            <a:r>
              <a:rPr sz="1800" spc="55" dirty="0">
                <a:solidFill>
                  <a:srgbClr val="124F5B"/>
                </a:solidFill>
                <a:latin typeface="Verdana"/>
                <a:cs typeface="Verdana"/>
              </a:rPr>
              <a:t>c</a:t>
            </a:r>
            <a:r>
              <a:rPr sz="1800" spc="-10" dirty="0">
                <a:solidFill>
                  <a:srgbClr val="124F5B"/>
                </a:solidFill>
                <a:latin typeface="Verdana"/>
                <a:cs typeface="Verdana"/>
              </a:rPr>
              <a:t>o</a:t>
            </a:r>
            <a:r>
              <a:rPr sz="1800" spc="-20" dirty="0">
                <a:solidFill>
                  <a:srgbClr val="124F5B"/>
                </a:solidFill>
                <a:latin typeface="Verdana"/>
                <a:cs typeface="Verdana"/>
              </a:rPr>
              <a:t>r</a:t>
            </a:r>
            <a:r>
              <a:rPr sz="1800" spc="-75" dirty="0">
                <a:solidFill>
                  <a:srgbClr val="124F5B"/>
                </a:solidFill>
                <a:latin typeface="Verdana"/>
                <a:cs typeface="Verdana"/>
              </a:rPr>
              <a:t>r</a:t>
            </a:r>
            <a:r>
              <a:rPr sz="1800" dirty="0">
                <a:solidFill>
                  <a:srgbClr val="124F5B"/>
                </a:solidFill>
                <a:latin typeface="Verdana"/>
                <a:cs typeface="Verdana"/>
              </a:rPr>
              <a:t>ela</a:t>
            </a:r>
            <a:r>
              <a:rPr sz="1800" spc="-35" dirty="0">
                <a:solidFill>
                  <a:srgbClr val="124F5B"/>
                </a:solidFill>
                <a:latin typeface="Verdana"/>
                <a:cs typeface="Verdana"/>
              </a:rPr>
              <a:t>t</a:t>
            </a:r>
            <a:r>
              <a:rPr sz="1800" spc="55" dirty="0">
                <a:solidFill>
                  <a:srgbClr val="124F5B"/>
                </a:solidFill>
                <a:latin typeface="Verdana"/>
                <a:cs typeface="Verdana"/>
              </a:rPr>
              <a:t>ed</a:t>
            </a:r>
            <a:r>
              <a:rPr sz="1800" dirty="0">
                <a:solidFill>
                  <a:srgbClr val="124F5B"/>
                </a:solidFill>
                <a:latin typeface="Verdana"/>
                <a:cs typeface="Verdana"/>
              </a:rPr>
              <a:t>	</a:t>
            </a:r>
            <a:r>
              <a:rPr sz="1800" spc="50" dirty="0">
                <a:solidFill>
                  <a:srgbClr val="124F5B"/>
                </a:solidFill>
                <a:latin typeface="Verdana"/>
                <a:cs typeface="Verdana"/>
              </a:rPr>
              <a:t>with</a:t>
            </a:r>
            <a:endParaRPr sz="1800" dirty="0">
              <a:latin typeface="Verdana"/>
              <a:cs typeface="Verdana"/>
            </a:endParaRPr>
          </a:p>
          <a:p>
            <a:pPr marR="5080" algn="r">
              <a:lnSpc>
                <a:spcPct val="100000"/>
              </a:lnSpc>
              <a:spcBef>
                <a:spcPts val="325"/>
              </a:spcBef>
            </a:pPr>
            <a:r>
              <a:rPr sz="1800" spc="30" dirty="0">
                <a:solidFill>
                  <a:srgbClr val="124F5B"/>
                </a:solidFill>
                <a:latin typeface="Verdana"/>
                <a:cs typeface="Verdana"/>
              </a:rPr>
              <a:t>an</a:t>
            </a:r>
            <a:r>
              <a:rPr sz="1800" spc="95" dirty="0">
                <a:solidFill>
                  <a:srgbClr val="124F5B"/>
                </a:solidFill>
                <a:latin typeface="Verdana"/>
                <a:cs typeface="Verdana"/>
              </a:rPr>
              <a:t>d</a:t>
            </a:r>
            <a:endParaRPr sz="1800" dirty="0">
              <a:latin typeface="Verdana"/>
              <a:cs typeface="Verdana"/>
            </a:endParaRPr>
          </a:p>
        </p:txBody>
      </p:sp>
      <p:sp>
        <p:nvSpPr>
          <p:cNvPr id="5" name="object 5"/>
          <p:cNvSpPr txBox="1"/>
          <p:nvPr/>
        </p:nvSpPr>
        <p:spPr>
          <a:xfrm>
            <a:off x="897982" y="2791283"/>
            <a:ext cx="2750820" cy="656590"/>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Verdana"/>
                <a:cs typeface="Verdana"/>
              </a:rPr>
              <a:t>th</a:t>
            </a:r>
            <a:r>
              <a:rPr sz="1800" spc="10" dirty="0">
                <a:solidFill>
                  <a:srgbClr val="124F5B"/>
                </a:solidFill>
                <a:latin typeface="Verdana"/>
                <a:cs typeface="Verdana"/>
              </a:rPr>
              <a:t>e	</a:t>
            </a:r>
            <a:r>
              <a:rPr sz="1800" b="1" spc="-95" dirty="0">
                <a:solidFill>
                  <a:srgbClr val="124F5B"/>
                </a:solidFill>
                <a:latin typeface="Verdana"/>
                <a:cs typeface="Verdana"/>
              </a:rPr>
              <a:t>R</a:t>
            </a:r>
            <a:r>
              <a:rPr sz="1800" b="1" spc="-55" dirty="0">
                <a:solidFill>
                  <a:srgbClr val="124F5B"/>
                </a:solidFill>
                <a:latin typeface="Verdana"/>
                <a:cs typeface="Verdana"/>
              </a:rPr>
              <a:t>ati</a:t>
            </a:r>
            <a:r>
              <a:rPr sz="1800" b="1" spc="-75" dirty="0">
                <a:solidFill>
                  <a:srgbClr val="124F5B"/>
                </a:solidFill>
                <a:latin typeface="Verdana"/>
                <a:cs typeface="Verdana"/>
              </a:rPr>
              <a:t>n</a:t>
            </a:r>
            <a:r>
              <a:rPr sz="1800" b="1" dirty="0">
                <a:solidFill>
                  <a:srgbClr val="124F5B"/>
                </a:solidFill>
                <a:latin typeface="Verdana"/>
                <a:cs typeface="Verdana"/>
              </a:rPr>
              <a:t>g</a:t>
            </a:r>
            <a:r>
              <a:rPr sz="1800" spc="-275" dirty="0">
                <a:solidFill>
                  <a:srgbClr val="124F5B"/>
                </a:solidFill>
                <a:latin typeface="Verdana"/>
                <a:cs typeface="Verdana"/>
              </a:rPr>
              <a:t>,</a:t>
            </a:r>
            <a:r>
              <a:rPr sz="1800" dirty="0">
                <a:solidFill>
                  <a:srgbClr val="124F5B"/>
                </a:solidFill>
                <a:latin typeface="Verdana"/>
                <a:cs typeface="Verdana"/>
              </a:rPr>
              <a:t>	</a:t>
            </a:r>
            <a:r>
              <a:rPr sz="1800" b="1" spc="-80" dirty="0">
                <a:solidFill>
                  <a:srgbClr val="124F5B"/>
                </a:solidFill>
                <a:latin typeface="Verdana"/>
                <a:cs typeface="Verdana"/>
              </a:rPr>
              <a:t>R</a:t>
            </a:r>
            <a:r>
              <a:rPr sz="1800" b="1" spc="-90" dirty="0">
                <a:solidFill>
                  <a:srgbClr val="124F5B"/>
                </a:solidFill>
                <a:latin typeface="Verdana"/>
                <a:cs typeface="Verdana"/>
              </a:rPr>
              <a:t>e</a:t>
            </a:r>
            <a:r>
              <a:rPr sz="1800" b="1" spc="-70" dirty="0">
                <a:solidFill>
                  <a:srgbClr val="124F5B"/>
                </a:solidFill>
                <a:latin typeface="Verdana"/>
                <a:cs typeface="Verdana"/>
              </a:rPr>
              <a:t>vi</a:t>
            </a:r>
            <a:r>
              <a:rPr sz="1800" b="1" spc="-114" dirty="0">
                <a:solidFill>
                  <a:srgbClr val="124F5B"/>
                </a:solidFill>
                <a:latin typeface="Verdana"/>
                <a:cs typeface="Verdana"/>
              </a:rPr>
              <a:t>e</a:t>
            </a:r>
            <a:r>
              <a:rPr sz="1800" b="1" spc="-95" dirty="0">
                <a:solidFill>
                  <a:srgbClr val="124F5B"/>
                </a:solidFill>
                <a:latin typeface="Verdana"/>
                <a:cs typeface="Verdana"/>
              </a:rPr>
              <a:t>w</a:t>
            </a:r>
            <a:r>
              <a:rPr sz="1800" b="1" spc="-114" dirty="0">
                <a:solidFill>
                  <a:srgbClr val="124F5B"/>
                </a:solidFill>
                <a:latin typeface="Verdana"/>
                <a:cs typeface="Verdana"/>
              </a:rPr>
              <a:t>s</a:t>
            </a:r>
            <a:r>
              <a:rPr sz="1800" spc="-270"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Verdana"/>
                <a:cs typeface="Verdana"/>
              </a:rPr>
              <a:t>The </a:t>
            </a:r>
            <a:r>
              <a:rPr sz="1800" b="1" spc="-55" dirty="0">
                <a:solidFill>
                  <a:srgbClr val="124F5B"/>
                </a:solidFill>
                <a:latin typeface="Verdana"/>
                <a:cs typeface="Verdana"/>
              </a:rPr>
              <a:t>Rating </a:t>
            </a:r>
            <a:r>
              <a:rPr sz="1800" spc="-35" dirty="0">
                <a:solidFill>
                  <a:srgbClr val="124F5B"/>
                </a:solidFill>
                <a:latin typeface="Verdana"/>
                <a:cs typeface="Verdana"/>
              </a:rPr>
              <a:t>is </a:t>
            </a:r>
            <a:r>
              <a:rPr sz="1800" dirty="0">
                <a:solidFill>
                  <a:srgbClr val="124F5B"/>
                </a:solidFill>
                <a:latin typeface="Verdana"/>
                <a:cs typeface="Verdana"/>
              </a:rPr>
              <a:t>slightly  </a:t>
            </a:r>
            <a:r>
              <a:rPr sz="1800" b="1" spc="-75" dirty="0">
                <a:solidFill>
                  <a:srgbClr val="124F5B"/>
                </a:solidFill>
                <a:latin typeface="Verdana"/>
                <a:cs typeface="Verdana"/>
              </a:rPr>
              <a:t>positively </a:t>
            </a:r>
            <a:r>
              <a:rPr sz="1800" dirty="0">
                <a:solidFill>
                  <a:srgbClr val="124F5B"/>
                </a:solidFill>
                <a:latin typeface="Verdana"/>
                <a:cs typeface="Verdana"/>
              </a:rPr>
              <a:t>correlated </a:t>
            </a:r>
            <a:r>
              <a:rPr sz="1800" spc="50" dirty="0">
                <a:solidFill>
                  <a:srgbClr val="124F5B"/>
                </a:solidFill>
                <a:latin typeface="Verdana"/>
                <a:cs typeface="Verdana"/>
              </a:rPr>
              <a:t>with</a:t>
            </a:r>
            <a:r>
              <a:rPr sz="1800" spc="-380" dirty="0">
                <a:solidFill>
                  <a:srgbClr val="124F5B"/>
                </a:solidFill>
                <a:latin typeface="Verdana"/>
                <a:cs typeface="Verdana"/>
              </a:rPr>
              <a:t> </a:t>
            </a:r>
            <a:r>
              <a:rPr sz="1800" spc="35" dirty="0">
                <a:solidFill>
                  <a:srgbClr val="124F5B"/>
                </a:solidFill>
                <a:latin typeface="Verdana"/>
                <a:cs typeface="Verdana"/>
              </a:rPr>
              <a:t>the  </a:t>
            </a:r>
            <a:r>
              <a:rPr sz="1800" b="1" spc="-120" dirty="0">
                <a:solidFill>
                  <a:srgbClr val="124F5B"/>
                </a:solidFill>
                <a:latin typeface="Verdana"/>
                <a:cs typeface="Verdana"/>
              </a:rPr>
              <a:t>Installs </a:t>
            </a:r>
            <a:r>
              <a:rPr sz="1800" spc="50" dirty="0">
                <a:solidFill>
                  <a:srgbClr val="124F5B"/>
                </a:solidFill>
                <a:latin typeface="Verdana"/>
                <a:cs typeface="Verdana"/>
              </a:rPr>
              <a:t>and</a:t>
            </a:r>
            <a:r>
              <a:rPr sz="1800" spc="-160" dirty="0">
                <a:solidFill>
                  <a:srgbClr val="124F5B"/>
                </a:solidFill>
                <a:latin typeface="Verdana"/>
                <a:cs typeface="Verdana"/>
              </a:rPr>
              <a:t> </a:t>
            </a:r>
            <a:r>
              <a:rPr sz="1800" b="1" spc="-114" dirty="0">
                <a:solidFill>
                  <a:srgbClr val="124F5B"/>
                </a:solidFill>
                <a:latin typeface="Verdana"/>
                <a:cs typeface="Verdana"/>
              </a:rPr>
              <a:t>Reviews</a:t>
            </a:r>
            <a:r>
              <a:rPr sz="1800" spc="-114" dirty="0">
                <a:solidFill>
                  <a:srgbClr val="124F5B"/>
                </a:solidFill>
                <a:latin typeface="Verdana"/>
                <a:cs typeface="Verdana"/>
              </a:rPr>
              <a:t>.</a:t>
            </a:r>
            <a:endParaRPr sz="1800" dirty="0">
              <a:latin typeface="Verdana"/>
              <a:cs typeface="Verdana"/>
            </a:endParaRPr>
          </a:p>
        </p:txBody>
      </p:sp>
      <p:sp>
        <p:nvSpPr>
          <p:cNvPr id="7" name="object 7"/>
          <p:cNvSpPr/>
          <p:nvPr/>
        </p:nvSpPr>
        <p:spPr>
          <a:xfrm>
            <a:off x="4651123" y="1134472"/>
            <a:ext cx="4043735" cy="3128387"/>
          </a:xfrm>
          <a:prstGeom prst="rect">
            <a:avLst/>
          </a:prstGeom>
          <a:blipFill>
            <a:blip r:embed="rId2" cstate="print"/>
            <a:stretch>
              <a:fillRect/>
            </a:stretch>
          </a:blipFill>
        </p:spPr>
        <p:txBody>
          <a:bodyPr wrap="square" lIns="0" tIns="0" rIns="0" bIns="0" rtlCol="0"/>
          <a:lstStyle/>
          <a:p>
            <a:endParaRPr/>
          </a:p>
        </p:txBody>
      </p:sp>
      <p:sp>
        <p:nvSpPr>
          <p:cNvPr id="8" name="object 13">
            <a:extLst>
              <a:ext uri="{FF2B5EF4-FFF2-40B4-BE49-F238E27FC236}">
                <a16:creationId xmlns="" xmlns:a16="http://schemas.microsoft.com/office/drawing/2014/main" id="{B37C2C76-ED0B-56EE-57E9-AB58F8B4BE07}"/>
              </a:ext>
            </a:extLst>
          </p:cNvPr>
          <p:cNvSpPr/>
          <p:nvPr/>
        </p:nvSpPr>
        <p:spPr>
          <a:xfrm>
            <a:off x="384724" y="224058"/>
            <a:ext cx="513258" cy="506273"/>
          </a:xfrm>
          <a:prstGeom prst="rect">
            <a:avLst/>
          </a:prstGeom>
          <a:blipFill>
            <a:blip r:embed="rId3" cstate="print"/>
            <a:stretch>
              <a:fillRect/>
            </a:stretch>
          </a:blipFill>
        </p:spPr>
        <p:txBody>
          <a:bodyPr wrap="square" lIns="0" tIns="0" rIns="0" bIns="0" rtlCol="0"/>
          <a:lstStyle/>
          <a:p>
            <a:endParaRPr/>
          </a:p>
        </p:txBody>
      </p:sp>
      <p:sp>
        <p:nvSpPr>
          <p:cNvPr id="10" name="object 7">
            <a:extLst>
              <a:ext uri="{FF2B5EF4-FFF2-40B4-BE49-F238E27FC236}">
                <a16:creationId xmlns=""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5E8ECF1-DD1F-AC37-9B8A-D452A4D452A8}"/>
              </a:ext>
            </a:extLst>
          </p:cNvPr>
          <p:cNvPicPr>
            <a:picLocks noChangeAspect="1"/>
          </p:cNvPicPr>
          <p:nvPr/>
        </p:nvPicPr>
        <p:blipFill>
          <a:blip r:embed="rId2">
            <a:extLst>
              <a:ext uri="{BEBA8EAE-BF5A-486C-A8C5-ECC9F3942E4B}">
                <a14:imgProps xmlns="" xmlns:a14="http://schemas.microsoft.com/office/drawing/2010/main">
                  <a14:imgLayer r:embed="rId3">
                    <a14:imgEffect>
                      <a14:colorTemperature colorTemp="8800"/>
                    </a14:imgEffect>
                  </a14:imgLayer>
                </a14:imgProps>
              </a:ext>
            </a:extLst>
          </a:blip>
          <a:stretch>
            <a:fillRect/>
          </a:stretch>
        </p:blipFill>
        <p:spPr>
          <a:xfrm>
            <a:off x="4252053" y="1064997"/>
            <a:ext cx="4153113" cy="3714941"/>
          </a:xfrm>
          <a:prstGeom prst="rect">
            <a:avLst/>
          </a:prstGeom>
        </p:spPr>
      </p:pic>
      <p:sp>
        <p:nvSpPr>
          <p:cNvPr id="7" name="TextBox 6">
            <a:extLst>
              <a:ext uri="{FF2B5EF4-FFF2-40B4-BE49-F238E27FC236}">
                <a16:creationId xmlns=""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 xmlns:a16="http://schemas.microsoft.com/office/drawing/2014/main" id="{5617DD83-7E43-F9E9-1D70-8B4A46F997CC}"/>
              </a:ext>
            </a:extLst>
          </p:cNvPr>
          <p:cNvSpPr txBox="1"/>
          <p:nvPr/>
        </p:nvSpPr>
        <p:spPr>
          <a:xfrm>
            <a:off x="280977" y="1230649"/>
            <a:ext cx="3087576" cy="1077218"/>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a:solidFill>
                  <a:srgbClr val="124F5C"/>
                </a:solidFill>
                <a:latin typeface="Arial MT"/>
                <a:cs typeface="Arial MT"/>
              </a:rPr>
              <a:t>that </a:t>
            </a:r>
            <a:r>
              <a:rPr lang="en-US" sz="1600" b="1" dirty="0">
                <a:solidFill>
                  <a:srgbClr val="124F5C"/>
                </a:solidFill>
                <a:latin typeface="Arial"/>
                <a:cs typeface="Arial"/>
              </a:rPr>
              <a:t>92.20% of </a:t>
            </a:r>
            <a:r>
              <a:rPr lang="en-US" sz="1600" b="1" spc="-10" dirty="0">
                <a:solidFill>
                  <a:srgbClr val="124F5C"/>
                </a:solidFill>
                <a:latin typeface="Arial"/>
                <a:cs typeface="Arial"/>
              </a:rPr>
              <a:t>Apps </a:t>
            </a:r>
            <a:r>
              <a:rPr lang="en-US" sz="1600" b="1" spc="-5" dirty="0">
                <a:solidFill>
                  <a:srgbClr val="124F5C"/>
                </a:solidFill>
                <a:latin typeface="Arial"/>
                <a:cs typeface="Arial"/>
              </a:rPr>
              <a:t>are </a:t>
            </a:r>
            <a:r>
              <a:rPr lang="en-US" sz="1600" b="1" dirty="0">
                <a:solidFill>
                  <a:srgbClr val="124F5C"/>
                </a:solidFill>
                <a:latin typeface="Arial"/>
                <a:cs typeface="Arial"/>
              </a:rPr>
              <a:t> </a:t>
            </a:r>
            <a:r>
              <a:rPr lang="en-US" sz="1600" b="1" spc="-5" dirty="0">
                <a:solidFill>
                  <a:srgbClr val="124F5C"/>
                </a:solidFill>
                <a:latin typeface="Arial"/>
                <a:cs typeface="Arial"/>
              </a:rPr>
              <a:t>free </a:t>
            </a:r>
            <a:r>
              <a:rPr lang="en-US" sz="1600" spc="-5" dirty="0">
                <a:solidFill>
                  <a:srgbClr val="124F5C"/>
                </a:solidFill>
                <a:latin typeface="Arial MT"/>
                <a:cs typeface="Arial MT"/>
              </a:rPr>
              <a:t>and </a:t>
            </a:r>
            <a:r>
              <a:rPr lang="en-US" sz="1600" dirty="0">
                <a:solidFill>
                  <a:srgbClr val="124F5C"/>
                </a:solidFill>
                <a:latin typeface="Arial MT"/>
                <a:cs typeface="Arial MT"/>
              </a:rPr>
              <a:t>only </a:t>
            </a:r>
            <a:r>
              <a:rPr lang="en-US" sz="1600" b="1" dirty="0">
                <a:solidFill>
                  <a:srgbClr val="124F5C"/>
                </a:solidFill>
                <a:latin typeface="Arial"/>
                <a:cs typeface="Arial"/>
              </a:rPr>
              <a:t>7.80% </a:t>
            </a:r>
            <a:r>
              <a:rPr lang="en-US" sz="1600" b="1" spc="-5" dirty="0">
                <a:solidFill>
                  <a:srgbClr val="124F5C"/>
                </a:solidFill>
                <a:latin typeface="Arial"/>
                <a:cs typeface="Arial"/>
              </a:rPr>
              <a:t>of </a:t>
            </a:r>
            <a:r>
              <a:rPr lang="en-US" sz="1600" b="1" spc="-15" dirty="0">
                <a:solidFill>
                  <a:srgbClr val="124F5C"/>
                </a:solidFill>
                <a:latin typeface="Arial"/>
                <a:cs typeface="Arial"/>
              </a:rPr>
              <a:t>Apps </a:t>
            </a:r>
            <a:r>
              <a:rPr lang="en-US" sz="1600" b="1" dirty="0">
                <a:solidFill>
                  <a:srgbClr val="124F5C"/>
                </a:solidFill>
                <a:latin typeface="Arial"/>
                <a:cs typeface="Arial"/>
              </a:rPr>
              <a:t>are </a:t>
            </a:r>
            <a:r>
              <a:rPr lang="en-US" sz="1600" b="1" spc="-5" dirty="0">
                <a:solidFill>
                  <a:srgbClr val="124F5C"/>
                </a:solidFill>
                <a:latin typeface="Arial"/>
                <a:cs typeface="Arial"/>
              </a:rPr>
              <a:t>paid </a:t>
            </a:r>
            <a:r>
              <a:rPr lang="en-US" sz="1600" dirty="0">
                <a:solidFill>
                  <a:srgbClr val="124F5C"/>
                </a:solidFill>
                <a:latin typeface="Arial MT"/>
                <a:cs typeface="Arial MT"/>
              </a:rPr>
              <a:t>in </a:t>
            </a:r>
            <a:r>
              <a:rPr lang="en-US" sz="1600" spc="5" dirty="0">
                <a:solidFill>
                  <a:srgbClr val="124F5C"/>
                </a:solidFill>
                <a:latin typeface="Arial MT"/>
                <a:cs typeface="Arial MT"/>
              </a:rPr>
              <a:t> </a:t>
            </a:r>
            <a:r>
              <a:rPr lang="en-US" sz="1600" spc="-5" dirty="0">
                <a:solidFill>
                  <a:srgbClr val="124F5C"/>
                </a:solidFill>
                <a:latin typeface="Arial MT"/>
                <a:cs typeface="Arial MT"/>
              </a:rPr>
              <a:t>Play</a:t>
            </a:r>
            <a:r>
              <a:rPr lang="en-US" sz="1600" spc="-15" dirty="0">
                <a:solidFill>
                  <a:srgbClr val="124F5C"/>
                </a:solidFill>
                <a:latin typeface="Arial MT"/>
                <a:cs typeface="Arial MT"/>
              </a:rPr>
              <a:t> </a:t>
            </a:r>
            <a:r>
              <a:rPr lang="en-US" sz="1600" spc="-5" dirty="0">
                <a:solidFill>
                  <a:srgbClr val="124F5C"/>
                </a:solidFill>
                <a:latin typeface="Arial MT"/>
                <a:cs typeface="Arial MT"/>
              </a:rPr>
              <a:t>store.</a:t>
            </a:r>
            <a:endParaRPr lang="en-US" sz="1600" dirty="0">
              <a:latin typeface="Arial MT"/>
              <a:cs typeface="Arial MT"/>
            </a:endParaRPr>
          </a:p>
        </p:txBody>
      </p:sp>
      <p:pic>
        <p:nvPicPr>
          <p:cNvPr id="11" name="object 5">
            <a:extLst>
              <a:ext uri="{FF2B5EF4-FFF2-40B4-BE49-F238E27FC236}">
                <a16:creationId xmlns="" xmlns:a16="http://schemas.microsoft.com/office/drawing/2014/main" id="{8B42D474-0323-E214-3063-04B1DFE87672}"/>
              </a:ext>
            </a:extLst>
          </p:cNvPr>
          <p:cNvPicPr/>
          <p:nvPr/>
        </p:nvPicPr>
        <p:blipFill>
          <a:blip r:embed="rId4" cstate="print">
            <a:extLst>
              <a:ext uri="{BEBA8EAE-BF5A-486C-A8C5-ECC9F3942E4B}">
                <a14:imgProps xmlns="" xmlns:a14="http://schemas.microsoft.com/office/drawing/2010/main">
                  <a14:imgLayer r:embed="rId5">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a:extLst>
              <a:ext uri="{FF2B5EF4-FFF2-40B4-BE49-F238E27FC236}">
                <a16:creationId xmlns="" xmlns:a16="http://schemas.microsoft.com/office/drawing/2014/main" id="{BB606D48-4CA2-6EBF-22DA-B849D15B78AC}"/>
              </a:ext>
            </a:extLst>
          </p:cNvPr>
          <p:cNvSpPr/>
          <p:nvPr/>
        </p:nvSpPr>
        <p:spPr>
          <a:xfrm>
            <a:off x="541034" y="273189"/>
            <a:ext cx="513258" cy="506273"/>
          </a:xfrm>
          <a:prstGeom prst="rect">
            <a:avLst/>
          </a:prstGeom>
          <a:blipFill>
            <a:blip r:embed="rId6" cstate="print"/>
            <a:stretch>
              <a:fillRect/>
            </a:stretch>
          </a:blipFill>
        </p:spPr>
        <p:txBody>
          <a:bodyPr wrap="square" lIns="0" tIns="0" rIns="0" bIns="0" rtlCol="0"/>
          <a:lstStyle/>
          <a:p>
            <a:endParaRPr/>
          </a:p>
        </p:txBody>
      </p:sp>
      <p:sp>
        <p:nvSpPr>
          <p:cNvPr id="13" name="object 7">
            <a:extLst>
              <a:ext uri="{FF2B5EF4-FFF2-40B4-BE49-F238E27FC236}">
                <a16:creationId xmlns="" xmlns:a16="http://schemas.microsoft.com/office/drawing/2014/main" id="{FD67CF62-CA48-A720-EE63-ECE3EC1AA72B}"/>
              </a:ext>
            </a:extLst>
          </p:cNvPr>
          <p:cNvSpPr/>
          <p:nvPr/>
        </p:nvSpPr>
        <p:spPr>
          <a:xfrm>
            <a:off x="376941" y="1185738"/>
            <a:ext cx="2924523" cy="121095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 xmlns:p14="http://schemas.microsoft.com/office/powerpoint/2010/main" val="30771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98BCB4C-AC9F-AB9C-34C5-A9DDD401E17B}"/>
              </a:ext>
            </a:extLst>
          </p:cNvPr>
          <p:cNvPicPr>
            <a:picLocks noChangeAspect="1"/>
          </p:cNvPicPr>
          <p:nvPr/>
        </p:nvPicPr>
        <p:blipFill>
          <a:blip r:embed="rId3">
            <a:extLst>
              <a:ext uri="{BEBA8EAE-BF5A-486C-A8C5-ECC9F3942E4B}">
                <a14:imgProps xmlns="" xmlns:a14="http://schemas.microsoft.com/office/drawing/2010/main">
                  <a14:imgLayer r:embed="rId4">
                    <a14:imgEffect>
                      <a14:colorTemperature colorTemp="8800"/>
                    </a14:imgEffect>
                  </a14:imgLayer>
                </a14:imgProps>
              </a:ext>
            </a:extLst>
          </a:blip>
          <a:stretch>
            <a:fillRect/>
          </a:stretch>
        </p:blipFill>
        <p:spPr>
          <a:xfrm>
            <a:off x="3665531" y="913937"/>
            <a:ext cx="5289822" cy="3759393"/>
          </a:xfrm>
          <a:prstGeom prst="rect">
            <a:avLst/>
          </a:prstGeom>
        </p:spPr>
      </p:pic>
      <p:sp>
        <p:nvSpPr>
          <p:cNvPr id="7" name="TextBox 6">
            <a:extLst>
              <a:ext uri="{FF2B5EF4-FFF2-40B4-BE49-F238E27FC236}">
                <a16:creationId xmlns="" xmlns:a16="http://schemas.microsoft.com/office/drawing/2014/main" id="{DE3734B8-5FB3-0571-6813-D9AFCFC25E8E}"/>
              </a:ext>
            </a:extLst>
          </p:cNvPr>
          <p:cNvSpPr txBox="1"/>
          <p:nvPr/>
        </p:nvSpPr>
        <p:spPr>
          <a:xfrm>
            <a:off x="1086142" y="358627"/>
            <a:ext cx="4572000"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 xmlns:a16="http://schemas.microsoft.com/office/drawing/2014/main" id="{36DCEB8A-994A-135B-3C28-C87EA6E715E4}"/>
              </a:ext>
            </a:extLst>
          </p:cNvPr>
          <p:cNvSpPr txBox="1"/>
          <p:nvPr/>
        </p:nvSpPr>
        <p:spPr>
          <a:xfrm>
            <a:off x="381682" y="1684298"/>
            <a:ext cx="2990460" cy="2554545"/>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(81.80%) </a:t>
            </a:r>
            <a:r>
              <a:rPr lang="en-US" sz="1600" b="0" i="0" dirty="0">
                <a:solidFill>
                  <a:schemeClr val="accent5">
                    <a:lumMod val="50000"/>
                  </a:schemeClr>
                </a:solidFill>
                <a:effectLst/>
                <a:latin typeface="+mn-lt"/>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0" name="object 13">
            <a:extLst>
              <a:ext uri="{FF2B5EF4-FFF2-40B4-BE49-F238E27FC236}">
                <a16:creationId xmlns="" xmlns:a16="http://schemas.microsoft.com/office/drawing/2014/main"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p>
        </p:txBody>
      </p:sp>
      <p:sp>
        <p:nvSpPr>
          <p:cNvPr id="11" name="object 7">
            <a:extLst>
              <a:ext uri="{FF2B5EF4-FFF2-40B4-BE49-F238E27FC236}">
                <a16:creationId xmlns="" xmlns:a16="http://schemas.microsoft.com/office/drawing/2014/main"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CE0B085-6C59-2944-907B-6CB4D252E0BC}"/>
              </a:ext>
            </a:extLst>
          </p:cNvPr>
          <p:cNvPicPr>
            <a:picLocks noChangeAspect="1"/>
          </p:cNvPicPr>
          <p:nvPr/>
        </p:nvPicPr>
        <p:blipFill>
          <a:blip r:embed="rId2">
            <a:extLst>
              <a:ext uri="{BEBA8EAE-BF5A-486C-A8C5-ECC9F3942E4B}">
                <a14:imgProps xmln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 xmlns:p14="http://schemas.microsoft.com/office/powerpoint/2010/main" val="42289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FB35AFC-F138-C3C4-3EFC-45DE481751DF}"/>
              </a:ext>
            </a:extLst>
          </p:cNvPr>
          <p:cNvPicPr>
            <a:picLocks noChangeAspect="1"/>
          </p:cNvPicPr>
          <p:nvPr/>
        </p:nvPicPr>
        <p:blipFill>
          <a:blip r:embed="rId2">
            <a:extLst>
              <a:ext uri="{BEBA8EAE-BF5A-486C-A8C5-ECC9F3942E4B}">
                <a14:imgProps xmlns="" xmlns:a14="http://schemas.microsoft.com/office/drawing/2010/main">
                  <a14:imgLayer r:embed="rId3">
                    <a14:imgEffect>
                      <a14:colorTemperature colorTemp="8800"/>
                    </a14:imgEffect>
                  </a14:imgLayer>
                </a14:imgProps>
              </a:ext>
            </a:extLst>
          </a:blip>
          <a:stretch>
            <a:fillRect/>
          </a:stretch>
        </p:blipFill>
        <p:spPr>
          <a:xfrm>
            <a:off x="0" y="890304"/>
            <a:ext cx="9144000" cy="4063354"/>
          </a:xfrm>
          <a:prstGeom prst="rect">
            <a:avLst/>
          </a:prstGeom>
        </p:spPr>
      </p:pic>
      <p:sp>
        <p:nvSpPr>
          <p:cNvPr id="5" name="TextBox 4">
            <a:extLst>
              <a:ext uri="{FF2B5EF4-FFF2-40B4-BE49-F238E27FC236}">
                <a16:creationId xmlns="" xmlns:a16="http://schemas.microsoft.com/office/drawing/2014/main" id="{27C50634-A1C7-CD1E-6BB3-17CBABC123DD}"/>
              </a:ext>
            </a:extLst>
          </p:cNvPr>
          <p:cNvSpPr txBox="1"/>
          <p:nvPr/>
        </p:nvSpPr>
        <p:spPr>
          <a:xfrm>
            <a:off x="1058778" y="170742"/>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dirty="0">
                <a:solidFill>
                  <a:schemeClr val="tx1"/>
                </a:solidFill>
                <a:latin typeface="+mn-lt"/>
              </a:rPr>
              <a:t>C</a:t>
            </a:r>
            <a:r>
              <a:rPr lang="en-US" sz="2400" b="1" dirty="0">
                <a:solidFill>
                  <a:schemeClr val="tx1"/>
                </a:solidFill>
                <a:effectLst/>
                <a:latin typeface="+mn-lt"/>
              </a:rPr>
              <a:t>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 xmlns:a16="http://schemas.microsoft.com/office/drawing/2014/main" id="{2DC0F9A9-220B-D279-ECD2-665CC5D8878F}"/>
              </a:ext>
            </a:extLst>
          </p:cNvPr>
          <p:cNvSpPr/>
          <p:nvPr/>
        </p:nvSpPr>
        <p:spPr>
          <a:xfrm>
            <a:off x="545520" y="189842"/>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 xmlns:a16="http://schemas.microsoft.com/office/drawing/2014/main" id="{B9D0C78E-561D-EA94-627D-6E459E754FE5}"/>
              </a:ext>
            </a:extLst>
          </p:cNvPr>
          <p:cNvSpPr txBox="1"/>
          <p:nvPr/>
        </p:nvSpPr>
        <p:spPr>
          <a:xfrm>
            <a:off x="4535904" y="2571750"/>
            <a:ext cx="3619098" cy="1077218"/>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Tools categories has the highest number of installs compared to other categories of apps.</a:t>
            </a:r>
          </a:p>
        </p:txBody>
      </p:sp>
      <p:sp>
        <p:nvSpPr>
          <p:cNvPr id="9" name="object 7">
            <a:extLst>
              <a:ext uri="{FF2B5EF4-FFF2-40B4-BE49-F238E27FC236}">
                <a16:creationId xmlns="" xmlns:a16="http://schemas.microsoft.com/office/drawing/2014/main" id="{7CF8FC03-10FE-5D97-81E7-E1E339BB0E73}"/>
              </a:ext>
            </a:extLst>
          </p:cNvPr>
          <p:cNvSpPr/>
          <p:nvPr/>
        </p:nvSpPr>
        <p:spPr>
          <a:xfrm>
            <a:off x="4555782" y="2518715"/>
            <a:ext cx="3599220" cy="12640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 xmlns:p14="http://schemas.microsoft.com/office/powerpoint/2010/main" val="340852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76E7A30-1C9D-677C-1331-136105F4F9FF}"/>
              </a:ext>
            </a:extLst>
          </p:cNvPr>
          <p:cNvSpPr txBox="1"/>
          <p:nvPr/>
        </p:nvSpPr>
        <p:spPr>
          <a:xfrm>
            <a:off x="1099159" y="216518"/>
            <a:ext cx="4572000"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Arial" panose="020B0604020202020204" pitchFamily="34" charset="0"/>
                <a:cs typeface="Arial" panose="020B0604020202020204" pitchFamily="34" charset="0"/>
              </a:rPr>
              <a:t>Average rating of the apps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 xmlns:a16="http://schemas.microsoft.com/office/drawing/2014/main" id="{788A9D1D-36B8-960D-D970-193DFB8FE545}"/>
              </a:ext>
            </a:extLst>
          </p:cNvPr>
          <p:cNvPicPr>
            <a:picLocks noChangeAspect="1"/>
          </p:cNvPicPr>
          <p:nvPr/>
        </p:nvPicPr>
        <p:blipFill>
          <a:blip r:embed="rId2">
            <a:extLst>
              <a:ext uri="{BEBA8EAE-BF5A-486C-A8C5-ECC9F3942E4B}">
                <a14:imgProps xmlns="" xmlns:a14="http://schemas.microsoft.com/office/drawing/2010/main">
                  <a14:imgLayer r:embed="rId3">
                    <a14:imgEffect>
                      <a14:colorTemperature colorTemp="8800"/>
                    </a14:imgEffect>
                  </a14:imgLayer>
                </a14:imgProps>
              </a:ext>
            </a:extLst>
          </a:blip>
          <a:stretch>
            <a:fillRect/>
          </a:stretch>
        </p:blipFill>
        <p:spPr>
          <a:xfrm>
            <a:off x="0" y="734490"/>
            <a:ext cx="9144000" cy="4316245"/>
          </a:xfrm>
          <a:prstGeom prst="rect">
            <a:avLst/>
          </a:prstGeom>
        </p:spPr>
      </p:pic>
      <p:sp>
        <p:nvSpPr>
          <p:cNvPr id="6" name="object 13">
            <a:extLst>
              <a:ext uri="{FF2B5EF4-FFF2-40B4-BE49-F238E27FC236}">
                <a16:creationId xmlns="" xmlns:a16="http://schemas.microsoft.com/office/drawing/2014/main" id="{9344AD40-5B8D-CFBA-7567-6E8EFE7A700C}"/>
              </a:ext>
            </a:extLst>
          </p:cNvPr>
          <p:cNvSpPr/>
          <p:nvPr/>
        </p:nvSpPr>
        <p:spPr>
          <a:xfrm>
            <a:off x="503582" y="216518"/>
            <a:ext cx="502187" cy="506273"/>
          </a:xfrm>
          <a:prstGeom prst="rect">
            <a:avLst/>
          </a:prstGeom>
          <a:blipFill>
            <a:blip r:embed="rId4" cstate="print"/>
            <a:stretch>
              <a:fillRect/>
            </a:stretch>
          </a:blipFill>
        </p:spPr>
        <p:txBody>
          <a:bodyPr wrap="square" lIns="0" tIns="0" rIns="0" bIns="0" rtlCol="0"/>
          <a:lstStyle/>
          <a:p>
            <a:endParaRPr/>
          </a:p>
        </p:txBody>
      </p:sp>
      <p:pic>
        <p:nvPicPr>
          <p:cNvPr id="18" name="Picture 17">
            <a:extLst>
              <a:ext uri="{FF2B5EF4-FFF2-40B4-BE49-F238E27FC236}">
                <a16:creationId xmlns="" xmlns:a16="http://schemas.microsoft.com/office/drawing/2014/main" id="{4232840C-FB65-7C3F-271A-540BB27B8DEF}"/>
              </a:ext>
            </a:extLst>
          </p:cNvPr>
          <p:cNvPicPr>
            <a:picLocks noChangeAspect="1"/>
          </p:cNvPicPr>
          <p:nvPr/>
        </p:nvPicPr>
        <p:blipFill>
          <a:blip r:embed="rId5">
            <a:extLst>
              <a:ext uri="{BEBA8EAE-BF5A-486C-A8C5-ECC9F3942E4B}">
                <a14:imgProps xmlns="" xmlns:a14="http://schemas.microsoft.com/office/drawing/2010/main">
                  <a14:imgLayer r:embed="rId6">
                    <a14:imgEffect>
                      <a14:colorTemperature colorTemp="8800"/>
                    </a14:imgEffect>
                  </a14:imgLayer>
                </a14:imgProps>
              </a:ext>
            </a:extLst>
          </a:blip>
          <a:stretch>
            <a:fillRect/>
          </a:stretch>
        </p:blipFill>
        <p:spPr>
          <a:xfrm>
            <a:off x="1099159" y="1047515"/>
            <a:ext cx="3902445" cy="2115270"/>
          </a:xfrm>
          <a:prstGeom prst="rect">
            <a:avLst/>
          </a:prstGeom>
          <a:ln>
            <a:noFill/>
          </a:ln>
          <a:effectLst>
            <a:outerShdw blurRad="292100" dist="139700" dir="2700000" algn="tl" rotWithShape="0">
              <a:srgbClr val="333333">
                <a:alpha val="65000"/>
              </a:srgbClr>
            </a:outerShdw>
          </a:effectLst>
        </p:spPr>
      </p:pic>
      <p:sp>
        <p:nvSpPr>
          <p:cNvPr id="12" name="object 5">
            <a:extLst>
              <a:ext uri="{FF2B5EF4-FFF2-40B4-BE49-F238E27FC236}">
                <a16:creationId xmlns="" xmlns:a16="http://schemas.microsoft.com/office/drawing/2014/main" id="{75C3C801-AEBD-473B-0367-572E34CA1B76}"/>
              </a:ext>
            </a:extLst>
          </p:cNvPr>
          <p:cNvSpPr txBox="1"/>
          <p:nvPr/>
        </p:nvSpPr>
        <p:spPr>
          <a:xfrm>
            <a:off x="5157788" y="2005336"/>
            <a:ext cx="3734421" cy="2044149"/>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solidFill>
                  <a:srgbClr val="124F5B"/>
                </a:solidFill>
                <a:latin typeface="Verdana"/>
                <a:cs typeface="Verdana"/>
              </a:rPr>
              <a:t>Th</a:t>
            </a:r>
            <a:r>
              <a:rPr sz="1200" spc="10" dirty="0">
                <a:solidFill>
                  <a:srgbClr val="124F5B"/>
                </a:solidFill>
                <a:latin typeface="Verdana"/>
                <a:cs typeface="Verdana"/>
              </a:rPr>
              <a:t>e	</a:t>
            </a:r>
            <a:r>
              <a:rPr sz="1200" spc="-40" dirty="0">
                <a:solidFill>
                  <a:srgbClr val="124F5B"/>
                </a:solidFill>
                <a:latin typeface="Verdana"/>
                <a:cs typeface="Verdana"/>
              </a:rPr>
              <a:t>a</a:t>
            </a:r>
            <a:r>
              <a:rPr sz="1200" spc="-120" dirty="0">
                <a:solidFill>
                  <a:srgbClr val="124F5B"/>
                </a:solidFill>
                <a:latin typeface="Verdana"/>
                <a:cs typeface="Verdana"/>
              </a:rPr>
              <a:t>v</a:t>
            </a:r>
            <a:r>
              <a:rPr sz="1200" spc="-20" dirty="0">
                <a:solidFill>
                  <a:srgbClr val="124F5B"/>
                </a:solidFill>
                <a:latin typeface="Verdana"/>
                <a:cs typeface="Verdana"/>
              </a:rPr>
              <a:t>e</a:t>
            </a:r>
            <a:r>
              <a:rPr sz="1200" spc="-35" dirty="0">
                <a:solidFill>
                  <a:srgbClr val="124F5B"/>
                </a:solidFill>
                <a:latin typeface="Verdana"/>
                <a:cs typeface="Verdana"/>
              </a:rPr>
              <a:t>r</a:t>
            </a:r>
            <a:r>
              <a:rPr sz="1200" spc="-20" dirty="0">
                <a:solidFill>
                  <a:srgbClr val="124F5B"/>
                </a:solidFill>
                <a:latin typeface="Verdana"/>
                <a:cs typeface="Verdana"/>
              </a:rPr>
              <a:t>a</a:t>
            </a:r>
            <a:r>
              <a:rPr sz="1200" spc="60" dirty="0">
                <a:solidFill>
                  <a:srgbClr val="124F5B"/>
                </a:solidFill>
                <a:latin typeface="Verdana"/>
                <a:cs typeface="Verdana"/>
              </a:rPr>
              <a:t>ge</a:t>
            </a:r>
            <a:r>
              <a:rPr sz="1200" dirty="0">
                <a:solidFill>
                  <a:srgbClr val="124F5B"/>
                </a:solidFill>
                <a:latin typeface="Verdana"/>
                <a:cs typeface="Verdana"/>
              </a:rPr>
              <a:t>	</a:t>
            </a:r>
            <a:r>
              <a:rPr sz="1200" spc="-5" dirty="0">
                <a:solidFill>
                  <a:srgbClr val="124F5B"/>
                </a:solidFill>
                <a:latin typeface="Verdana"/>
                <a:cs typeface="Verdana"/>
              </a:rPr>
              <a:t>user</a:t>
            </a:r>
            <a:r>
              <a:rPr sz="1200" dirty="0">
                <a:solidFill>
                  <a:srgbClr val="124F5B"/>
                </a:solidFill>
                <a:latin typeface="Verdana"/>
                <a:cs typeface="Verdana"/>
              </a:rPr>
              <a:t>	</a:t>
            </a:r>
            <a:r>
              <a:rPr sz="1200" spc="-65" dirty="0">
                <a:solidFill>
                  <a:srgbClr val="124F5B"/>
                </a:solidFill>
                <a:latin typeface="Verdana"/>
                <a:cs typeface="Verdana"/>
              </a:rPr>
              <a:t>r</a:t>
            </a:r>
            <a:r>
              <a:rPr sz="1200" spc="15" dirty="0">
                <a:solidFill>
                  <a:srgbClr val="124F5B"/>
                </a:solidFill>
                <a:latin typeface="Verdana"/>
                <a:cs typeface="Verdana"/>
              </a:rPr>
              <a:t>atin</a:t>
            </a:r>
            <a:r>
              <a:rPr sz="1200" spc="110" dirty="0">
                <a:solidFill>
                  <a:srgbClr val="124F5B"/>
                </a:solidFill>
                <a:latin typeface="Verdana"/>
                <a:cs typeface="Verdana"/>
              </a:rPr>
              <a:t>g</a:t>
            </a:r>
            <a:r>
              <a:rPr sz="1200" dirty="0">
                <a:solidFill>
                  <a:srgbClr val="124F5B"/>
                </a:solidFill>
                <a:latin typeface="Verdana"/>
                <a:cs typeface="Verdana"/>
              </a:rPr>
              <a:t>	</a:t>
            </a:r>
            <a:r>
              <a:rPr sz="1200" spc="-35" dirty="0">
                <a:solidFill>
                  <a:srgbClr val="124F5B"/>
                </a:solidFill>
                <a:latin typeface="Verdana"/>
                <a:cs typeface="Verdana"/>
              </a:rPr>
              <a:t>is  </a:t>
            </a:r>
            <a:r>
              <a:rPr sz="1200" spc="25" dirty="0">
                <a:solidFill>
                  <a:srgbClr val="124F5B"/>
                </a:solidFill>
                <a:latin typeface="Verdana"/>
                <a:cs typeface="Verdana"/>
              </a:rPr>
              <a:t>divided</a:t>
            </a:r>
            <a:r>
              <a:rPr sz="1200" spc="-170" dirty="0">
                <a:solidFill>
                  <a:srgbClr val="124F5B"/>
                </a:solidFill>
                <a:latin typeface="Verdana"/>
                <a:cs typeface="Verdana"/>
              </a:rPr>
              <a:t> </a:t>
            </a:r>
            <a:r>
              <a:rPr sz="1200" spc="20" dirty="0">
                <a:solidFill>
                  <a:srgbClr val="124F5B"/>
                </a:solidFill>
                <a:latin typeface="Verdana"/>
                <a:cs typeface="Verdana"/>
              </a:rPr>
              <a:t>into</a:t>
            </a:r>
            <a:r>
              <a:rPr sz="1200" spc="-165" dirty="0">
                <a:solidFill>
                  <a:srgbClr val="124F5B"/>
                </a:solidFill>
                <a:latin typeface="Verdana"/>
                <a:cs typeface="Verdana"/>
              </a:rPr>
              <a:t> </a:t>
            </a:r>
            <a:r>
              <a:rPr sz="1200" spc="45" dirty="0">
                <a:solidFill>
                  <a:srgbClr val="124F5B"/>
                </a:solidFill>
                <a:latin typeface="Verdana"/>
                <a:cs typeface="Verdana"/>
              </a:rPr>
              <a:t>4</a:t>
            </a:r>
            <a:r>
              <a:rPr sz="1200" spc="-165" dirty="0">
                <a:solidFill>
                  <a:srgbClr val="124F5B"/>
                </a:solidFill>
                <a:latin typeface="Verdana"/>
                <a:cs typeface="Verdana"/>
              </a:rPr>
              <a:t> </a:t>
            </a:r>
            <a:r>
              <a:rPr sz="1200" spc="-35" dirty="0">
                <a:solidFill>
                  <a:srgbClr val="124F5B"/>
                </a:solidFill>
                <a:latin typeface="Verdana"/>
                <a:cs typeface="Verdana"/>
              </a:rPr>
              <a:t>categories:</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65" dirty="0">
                <a:solidFill>
                  <a:srgbClr val="124F5B"/>
                </a:solidFill>
                <a:latin typeface="Verdana"/>
                <a:cs typeface="Verdana"/>
              </a:rPr>
              <a:t>4-5</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0" dirty="0">
                <a:solidFill>
                  <a:srgbClr val="124F5B"/>
                </a:solidFill>
                <a:latin typeface="AoyagiKouzanFontT"/>
                <a:cs typeface="AoyagiKouzanFontT"/>
              </a:rPr>
              <a:t> </a:t>
            </a:r>
            <a:r>
              <a:rPr sz="1200" spc="-15" dirty="0">
                <a:solidFill>
                  <a:srgbClr val="124F5B"/>
                </a:solidFill>
                <a:latin typeface="Verdana"/>
                <a:cs typeface="Verdana"/>
              </a:rPr>
              <a:t>Top</a:t>
            </a:r>
            <a:r>
              <a:rPr sz="1200" spc="-170" dirty="0">
                <a:solidFill>
                  <a:srgbClr val="124F5B"/>
                </a:solidFill>
                <a:latin typeface="Verdana"/>
                <a:cs typeface="Verdana"/>
              </a:rPr>
              <a:t> </a:t>
            </a:r>
            <a:r>
              <a:rPr sz="1200" spc="20" dirty="0">
                <a:solidFill>
                  <a:srgbClr val="124F5B"/>
                </a:solidFill>
                <a:latin typeface="Verdana"/>
                <a:cs typeface="Verdana"/>
              </a:rPr>
              <a:t>Rated</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70" dirty="0">
                <a:solidFill>
                  <a:srgbClr val="124F5B"/>
                </a:solidFill>
                <a:latin typeface="Verdana"/>
                <a:cs typeface="Verdana"/>
              </a:rPr>
              <a:t>3-4</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4" dirty="0">
                <a:solidFill>
                  <a:srgbClr val="124F5B"/>
                </a:solidFill>
                <a:latin typeface="AoyagiKouzanFontT"/>
                <a:cs typeface="AoyagiKouzanFontT"/>
              </a:rPr>
              <a:t> </a:t>
            </a:r>
            <a:r>
              <a:rPr sz="1200" spc="10" dirty="0">
                <a:solidFill>
                  <a:srgbClr val="124F5B"/>
                </a:solidFill>
                <a:latin typeface="Verdana"/>
                <a:cs typeface="Verdana"/>
              </a:rPr>
              <a:t>Above</a:t>
            </a:r>
            <a:r>
              <a:rPr sz="1200" spc="-170" dirty="0">
                <a:solidFill>
                  <a:srgbClr val="124F5B"/>
                </a:solidFill>
                <a:latin typeface="Verdana"/>
                <a:cs typeface="Verdana"/>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145" dirty="0">
                <a:solidFill>
                  <a:srgbClr val="124F5B"/>
                </a:solidFill>
                <a:latin typeface="Verdana"/>
                <a:cs typeface="Verdana"/>
              </a:rPr>
              <a:t>2-3 </a:t>
            </a:r>
            <a:r>
              <a:rPr sz="1200" dirty="0">
                <a:solidFill>
                  <a:srgbClr val="124F5B"/>
                </a:solidFill>
                <a:latin typeface="AoyagiKouzanFontT"/>
                <a:cs typeface="AoyagiKouzanFontT"/>
              </a:rPr>
              <a:t>⇒</a:t>
            </a:r>
            <a:r>
              <a:rPr sz="1200" spc="-590" dirty="0">
                <a:solidFill>
                  <a:srgbClr val="124F5B"/>
                </a:solidFill>
                <a:latin typeface="AoyagiKouzanFontT"/>
                <a:cs typeface="AoyagiKouzanFontT"/>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260" dirty="0">
                <a:solidFill>
                  <a:srgbClr val="124F5B"/>
                </a:solidFill>
                <a:latin typeface="Verdana"/>
                <a:cs typeface="Verdana"/>
              </a:rPr>
              <a:t>1-2 </a:t>
            </a:r>
            <a:r>
              <a:rPr sz="1200" dirty="0">
                <a:solidFill>
                  <a:srgbClr val="124F5B"/>
                </a:solidFill>
                <a:latin typeface="AoyagiKouzanFontT"/>
                <a:cs typeface="AoyagiKouzanFontT"/>
              </a:rPr>
              <a:t>⇒</a:t>
            </a:r>
            <a:r>
              <a:rPr sz="1200" spc="-685" dirty="0">
                <a:solidFill>
                  <a:srgbClr val="124F5B"/>
                </a:solidFill>
                <a:latin typeface="AoyagiKouzanFontT"/>
                <a:cs typeface="AoyagiKouzanFontT"/>
              </a:rPr>
              <a:t> </a:t>
            </a:r>
            <a:r>
              <a:rPr sz="1200" spc="45" dirty="0">
                <a:solidFill>
                  <a:srgbClr val="124F5B"/>
                </a:solidFill>
                <a:latin typeface="Verdana"/>
                <a:cs typeface="Verdana"/>
              </a:rPr>
              <a:t>Below </a:t>
            </a:r>
            <a:r>
              <a:rPr sz="1200" spc="-10" dirty="0">
                <a:solidFill>
                  <a:srgbClr val="124F5B"/>
                </a:solidFill>
                <a:latin typeface="Verdana"/>
                <a:cs typeface="Verdana"/>
              </a:rPr>
              <a:t>Average</a:t>
            </a:r>
            <a:endParaRPr sz="1200" dirty="0">
              <a:latin typeface="Verdana"/>
              <a:cs typeface="Verdana"/>
            </a:endParaRPr>
          </a:p>
          <a:p>
            <a:pPr marL="469265" marR="5080" indent="-457200" algn="just">
              <a:lnSpc>
                <a:spcPct val="100000"/>
              </a:lnSpc>
              <a:buFont typeface="AoyagiKouzanFontT"/>
              <a:buChar char="❏"/>
              <a:tabLst>
                <a:tab pos="469900" algn="l"/>
              </a:tabLst>
            </a:pPr>
            <a:r>
              <a:rPr sz="1200" spc="5" dirty="0">
                <a:solidFill>
                  <a:srgbClr val="124F5B"/>
                </a:solidFill>
                <a:latin typeface="Verdana"/>
                <a:cs typeface="Verdana"/>
              </a:rPr>
              <a:t>The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30" dirty="0">
                <a:solidFill>
                  <a:srgbClr val="124F5B"/>
                </a:solidFill>
                <a:latin typeface="Verdana"/>
                <a:cs typeface="Verdana"/>
              </a:rPr>
              <a:t>apps in  </a:t>
            </a:r>
            <a:r>
              <a:rPr sz="1200" spc="35" dirty="0">
                <a:solidFill>
                  <a:srgbClr val="124F5B"/>
                </a:solidFill>
                <a:latin typeface="Verdana"/>
                <a:cs typeface="Verdana"/>
              </a:rPr>
              <a:t>the </a:t>
            </a:r>
            <a:r>
              <a:rPr sz="1200" spc="15" dirty="0">
                <a:solidFill>
                  <a:srgbClr val="124F5B"/>
                </a:solidFill>
                <a:latin typeface="Verdana"/>
                <a:cs typeface="Verdana"/>
              </a:rPr>
              <a:t>Play </a:t>
            </a:r>
            <a:r>
              <a:rPr sz="1200" spc="-35" dirty="0">
                <a:solidFill>
                  <a:srgbClr val="124F5B"/>
                </a:solidFill>
                <a:latin typeface="Verdana"/>
                <a:cs typeface="Verdana"/>
              </a:rPr>
              <a:t>Store </a:t>
            </a:r>
            <a:r>
              <a:rPr sz="1200" spc="-220" dirty="0">
                <a:solidFill>
                  <a:srgbClr val="124F5B"/>
                </a:solidFill>
                <a:latin typeface="Verdana"/>
                <a:cs typeface="Verdana"/>
              </a:rPr>
              <a:t>(~80%) </a:t>
            </a:r>
            <a:r>
              <a:rPr sz="1200" spc="-30" dirty="0">
                <a:solidFill>
                  <a:srgbClr val="124F5B"/>
                </a:solidFill>
                <a:latin typeface="Verdana"/>
                <a:cs typeface="Verdana"/>
              </a:rPr>
              <a:t>are </a:t>
            </a:r>
            <a:r>
              <a:rPr sz="1200" spc="40" dirty="0">
                <a:solidFill>
                  <a:srgbClr val="124F5B"/>
                </a:solidFill>
                <a:latin typeface="Verdana"/>
                <a:cs typeface="Verdana"/>
              </a:rPr>
              <a:t>top  </a:t>
            </a:r>
            <a:r>
              <a:rPr sz="1200" spc="-45" dirty="0">
                <a:solidFill>
                  <a:srgbClr val="124F5B"/>
                </a:solidFill>
                <a:latin typeface="Verdana"/>
                <a:cs typeface="Verdana"/>
              </a:rPr>
              <a:t>rated.</a:t>
            </a:r>
            <a:endParaRPr sz="1200" dirty="0">
              <a:latin typeface="Verdana"/>
              <a:cs typeface="Verdana"/>
            </a:endParaRPr>
          </a:p>
          <a:p>
            <a:pPr marL="469265" marR="5080" indent="-457200" algn="just">
              <a:lnSpc>
                <a:spcPct val="100000"/>
              </a:lnSpc>
              <a:buFont typeface="AoyagiKouzanFontT"/>
              <a:buChar char="❏"/>
              <a:tabLst>
                <a:tab pos="469900" algn="l"/>
              </a:tabLst>
            </a:pPr>
            <a:r>
              <a:rPr sz="1200" spc="-20" dirty="0">
                <a:solidFill>
                  <a:srgbClr val="124F5B"/>
                </a:solidFill>
                <a:latin typeface="Verdana"/>
                <a:cs typeface="Verdana"/>
              </a:rPr>
              <a:t>This </a:t>
            </a:r>
            <a:r>
              <a:rPr sz="1200" spc="25" dirty="0">
                <a:solidFill>
                  <a:srgbClr val="124F5B"/>
                </a:solidFill>
                <a:latin typeface="Verdana"/>
                <a:cs typeface="Verdana"/>
              </a:rPr>
              <a:t>implies that </a:t>
            </a:r>
            <a:r>
              <a:rPr sz="1200" spc="35" dirty="0">
                <a:solidFill>
                  <a:srgbClr val="124F5B"/>
                </a:solidFill>
                <a:latin typeface="Verdana"/>
                <a:cs typeface="Verdana"/>
              </a:rPr>
              <a:t>the</a:t>
            </a:r>
            <a:r>
              <a:rPr sz="1200" spc="-260" dirty="0">
                <a:solidFill>
                  <a:srgbClr val="124F5B"/>
                </a:solidFill>
                <a:latin typeface="Verdana"/>
                <a:cs typeface="Verdana"/>
              </a:rPr>
              <a:t>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20" dirty="0">
                <a:solidFill>
                  <a:srgbClr val="124F5B"/>
                </a:solidFill>
                <a:latin typeface="Verdana"/>
                <a:cs typeface="Verdana"/>
              </a:rPr>
              <a:t>users </a:t>
            </a:r>
            <a:r>
              <a:rPr sz="1200" spc="-30" dirty="0">
                <a:solidFill>
                  <a:srgbClr val="124F5B"/>
                </a:solidFill>
                <a:latin typeface="Verdana"/>
                <a:cs typeface="Verdana"/>
              </a:rPr>
              <a:t>are </a:t>
            </a:r>
            <a:r>
              <a:rPr sz="1200" spc="25" dirty="0">
                <a:solidFill>
                  <a:srgbClr val="124F5B"/>
                </a:solidFill>
                <a:latin typeface="Verdana"/>
                <a:cs typeface="Verdana"/>
              </a:rPr>
              <a:t>happy </a:t>
            </a:r>
            <a:r>
              <a:rPr sz="1200" spc="50" dirty="0">
                <a:solidFill>
                  <a:srgbClr val="124F5B"/>
                </a:solidFill>
                <a:latin typeface="Verdana"/>
                <a:cs typeface="Verdana"/>
              </a:rPr>
              <a:t>with  </a:t>
            </a:r>
            <a:r>
              <a:rPr sz="1200" spc="35" dirty="0">
                <a:solidFill>
                  <a:srgbClr val="124F5B"/>
                </a:solidFill>
                <a:latin typeface="Verdana"/>
                <a:cs typeface="Verdana"/>
              </a:rPr>
              <a:t>the </a:t>
            </a:r>
            <a:r>
              <a:rPr sz="1200" spc="-20" dirty="0">
                <a:solidFill>
                  <a:srgbClr val="124F5B"/>
                </a:solidFill>
                <a:latin typeface="Verdana"/>
                <a:cs typeface="Verdana"/>
              </a:rPr>
              <a:t>services </a:t>
            </a:r>
            <a:r>
              <a:rPr sz="1200" spc="-5" dirty="0">
                <a:solidFill>
                  <a:srgbClr val="124F5B"/>
                </a:solidFill>
                <a:latin typeface="Verdana"/>
                <a:cs typeface="Verdana"/>
              </a:rPr>
              <a:t>received </a:t>
            </a:r>
            <a:r>
              <a:rPr sz="1200" spc="-40" dirty="0">
                <a:solidFill>
                  <a:srgbClr val="124F5B"/>
                </a:solidFill>
                <a:latin typeface="Verdana"/>
                <a:cs typeface="Verdana"/>
              </a:rPr>
              <a:t>via </a:t>
            </a:r>
            <a:r>
              <a:rPr sz="1200" spc="35" dirty="0">
                <a:solidFill>
                  <a:srgbClr val="124F5B"/>
                </a:solidFill>
                <a:latin typeface="Verdana"/>
                <a:cs typeface="Verdana"/>
              </a:rPr>
              <a:t>the  </a:t>
            </a:r>
            <a:r>
              <a:rPr sz="1200" spc="-5" dirty="0">
                <a:solidFill>
                  <a:srgbClr val="124F5B"/>
                </a:solidFill>
                <a:latin typeface="Verdana"/>
                <a:cs typeface="Verdana"/>
              </a:rPr>
              <a:t>respective</a:t>
            </a:r>
            <a:r>
              <a:rPr sz="1200" spc="-170" dirty="0">
                <a:solidFill>
                  <a:srgbClr val="124F5B"/>
                </a:solidFill>
                <a:latin typeface="Verdana"/>
                <a:cs typeface="Verdana"/>
              </a:rPr>
              <a:t> </a:t>
            </a:r>
            <a:r>
              <a:rPr sz="1200" spc="-35" dirty="0">
                <a:solidFill>
                  <a:srgbClr val="124F5B"/>
                </a:solidFill>
                <a:latin typeface="Verdana"/>
                <a:cs typeface="Verdana"/>
              </a:rPr>
              <a:t>app.</a:t>
            </a:r>
            <a:endParaRPr sz="1200" dirty="0">
              <a:latin typeface="Verdana"/>
              <a:cs typeface="Verdana"/>
            </a:endParaRPr>
          </a:p>
        </p:txBody>
      </p:sp>
      <p:sp>
        <p:nvSpPr>
          <p:cNvPr id="17" name="object 7">
            <a:extLst>
              <a:ext uri="{FF2B5EF4-FFF2-40B4-BE49-F238E27FC236}">
                <a16:creationId xmlns="" xmlns:a16="http://schemas.microsoft.com/office/drawing/2014/main" id="{E8D2446A-65F4-206C-D320-9C31BEE34852}"/>
              </a:ext>
            </a:extLst>
          </p:cNvPr>
          <p:cNvSpPr/>
          <p:nvPr/>
        </p:nvSpPr>
        <p:spPr>
          <a:xfrm>
            <a:off x="5095461" y="1912931"/>
            <a:ext cx="3902445" cy="230188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D1ED809-FDE6-F163-CB36-A2798056718A}"/>
              </a:ext>
            </a:extLst>
          </p:cNvPr>
          <p:cNvPicPr>
            <a:picLocks noChangeAspect="1"/>
          </p:cNvPicPr>
          <p:nvPr/>
        </p:nvPicPr>
        <p:blipFill>
          <a:blip r:embed="rId2">
            <a:extLst>
              <a:ext uri="{BEBA8EAE-BF5A-486C-A8C5-ECC9F3942E4B}">
                <a14:imgProps xmln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 xmlns:a16="http://schemas.microsoft.com/office/drawing/2014/main"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 xmlns:a16="http://schemas.microsoft.com/office/drawing/2014/main"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 xmlns:a16="http://schemas.microsoft.com/office/drawing/2014/main"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 xmlns:p14="http://schemas.microsoft.com/office/powerpoint/2010/main" val="139753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2F96AFA-A731-6823-D2A1-4000D94E5CA1}"/>
              </a:ext>
            </a:extLst>
          </p:cNvPr>
          <p:cNvPicPr>
            <a:picLocks noChangeAspect="1"/>
          </p:cNvPicPr>
          <p:nvPr/>
        </p:nvPicPr>
        <p:blipFill>
          <a:blip r:embed="rId2">
            <a:extLst>
              <a:ext uri="{BEBA8EAE-BF5A-486C-A8C5-ECC9F3942E4B}">
                <a14:imgProps xmln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 xmlns:p14="http://schemas.microsoft.com/office/powerpoint/2010/main" val="14348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 xmlns:a16="http://schemas.microsoft.com/office/drawing/2014/main"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 xmlns:a16="http://schemas.microsoft.com/office/drawing/2014/main" id="{232B508B-0A78-8CFB-95AD-00F940846A56}"/>
              </a:ext>
            </a:extLst>
          </p:cNvPr>
          <p:cNvPicPr>
            <a:picLocks noChangeAspect="1"/>
          </p:cNvPicPr>
          <p:nvPr/>
        </p:nvPicPr>
        <p:blipFill>
          <a:blip r:embed="rId3">
            <a:extLst>
              <a:ext uri="{BEBA8EAE-BF5A-486C-A8C5-ECC9F3942E4B}">
                <a14:imgProps xmln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 xmlns:p14="http://schemas.microsoft.com/office/powerpoint/2010/main" val="416589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A87D548D-3F24-30D8-E857-226D66889247}"/>
              </a:ext>
            </a:extLst>
          </p:cNvPr>
          <p:cNvSpPr txBox="1"/>
          <p:nvPr/>
        </p:nvSpPr>
        <p:spPr>
          <a:xfrm>
            <a:off x="1163653" y="258808"/>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App Size Analysis</a:t>
            </a:r>
          </a:p>
        </p:txBody>
      </p:sp>
      <p:sp>
        <p:nvSpPr>
          <p:cNvPr id="7" name="object 13">
            <a:extLst>
              <a:ext uri="{FF2B5EF4-FFF2-40B4-BE49-F238E27FC236}">
                <a16:creationId xmlns="" xmlns:a16="http://schemas.microsoft.com/office/drawing/2014/main" id="{58DBBEF9-E953-6AD5-F1B5-1778316D1218}"/>
              </a:ext>
            </a:extLst>
          </p:cNvPr>
          <p:cNvSpPr/>
          <p:nvPr/>
        </p:nvSpPr>
        <p:spPr>
          <a:xfrm>
            <a:off x="554849" y="258809"/>
            <a:ext cx="513258" cy="506273"/>
          </a:xfrm>
          <a:prstGeom prst="rect">
            <a:avLst/>
          </a:prstGeom>
          <a:blipFill>
            <a:blip r:embed="rId2" cstate="print"/>
            <a:stretch>
              <a:fillRect/>
            </a:stretch>
          </a:blipFill>
          <a:ln>
            <a:noFill/>
          </a:ln>
        </p:spPr>
        <p:txBody>
          <a:bodyPr wrap="square" lIns="0" tIns="0" rIns="0" bIns="0" rtlCol="0"/>
          <a:lstStyle/>
          <a:p>
            <a:endParaRPr/>
          </a:p>
        </p:txBody>
      </p:sp>
      <mc:AlternateContent xmlns:mc="http://schemas.openxmlformats.org/markup-compatibility/2006">
        <mc:Choice xmlns="" xmlns:p14="http://schemas.microsoft.com/office/powerpoint/2010/main" xmlns:aink="http://schemas.microsoft.com/office/drawing/2016/ink"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p:pic>
            <p:nvPicPr>
              <p:cNvPr id="10" name="Ink 9">
                <a:extLst>
                  <a:ext uri="{FF2B5EF4-FFF2-40B4-BE49-F238E27FC236}">
                    <a16:creationId xmlns=""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mc:Choice xmlns="" xmlns:p14="http://schemas.microsoft.com/office/powerpoint/2010/main" xmlns:aink="http://schemas.microsoft.com/office/drawing/2016/ink"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p:pic>
            <p:nvPicPr>
              <p:cNvPr id="11" name="Ink 10">
                <a:extLst>
                  <a:ext uri="{FF2B5EF4-FFF2-40B4-BE49-F238E27FC236}">
                    <a16:creationId xmlns=""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13" name="TextBox 12">
            <a:extLst>
              <a:ext uri="{FF2B5EF4-FFF2-40B4-BE49-F238E27FC236}">
                <a16:creationId xmlns="" xmlns:a16="http://schemas.microsoft.com/office/drawing/2014/main" id="{2BC2A854-BE6C-9332-842B-CD7A21DB741F}"/>
              </a:ext>
            </a:extLst>
          </p:cNvPr>
          <p:cNvSpPr txBox="1"/>
          <p:nvPr/>
        </p:nvSpPr>
        <p:spPr>
          <a:xfrm>
            <a:off x="0" y="939599"/>
            <a:ext cx="4405119" cy="1384995"/>
          </a:xfrm>
          <a:prstGeom prst="rect">
            <a:avLst/>
          </a:prstGeom>
          <a:noFill/>
        </p:spPr>
        <p:txBody>
          <a:bodyPr wrap="square">
            <a:spAutoFit/>
          </a:bodyPr>
          <a:lstStyle/>
          <a:p>
            <a:pPr marL="469265" marR="11430" indent="-457200" algn="just">
              <a:lnSpc>
                <a:spcPct val="100000"/>
              </a:lnSpc>
              <a:spcBef>
                <a:spcPts val="100"/>
              </a:spcBef>
              <a:buFont typeface="AoyagiKouzanFontT"/>
              <a:buChar char="❏"/>
              <a:tabLst>
                <a:tab pos="469900" algn="l"/>
              </a:tabLst>
            </a:pPr>
            <a:r>
              <a:rPr lang="en-US" sz="1200" spc="5" dirty="0">
                <a:solidFill>
                  <a:srgbClr val="124F5B"/>
                </a:solidFill>
                <a:latin typeface="+mn-lt"/>
                <a:cs typeface="Verdana"/>
              </a:rPr>
              <a:t>The </a:t>
            </a:r>
            <a:r>
              <a:rPr lang="en-US" sz="1200" spc="30" dirty="0">
                <a:solidFill>
                  <a:srgbClr val="124F5B"/>
                </a:solidFill>
                <a:latin typeface="+mn-lt"/>
                <a:cs typeface="Verdana"/>
              </a:rPr>
              <a:t>apps </a:t>
            </a:r>
            <a:r>
              <a:rPr lang="en-US" sz="1200" spc="-30" dirty="0">
                <a:solidFill>
                  <a:srgbClr val="124F5B"/>
                </a:solidFill>
                <a:latin typeface="+mn-lt"/>
                <a:cs typeface="Verdana"/>
              </a:rPr>
              <a:t>are </a:t>
            </a:r>
            <a:r>
              <a:rPr lang="en-US" sz="1200" spc="15" dirty="0">
                <a:solidFill>
                  <a:srgbClr val="124F5B"/>
                </a:solidFill>
                <a:latin typeface="+mn-lt"/>
                <a:cs typeface="Verdana"/>
              </a:rPr>
              <a:t>categorized  </a:t>
            </a:r>
            <a:r>
              <a:rPr lang="en-US" sz="1200" spc="25" dirty="0">
                <a:solidFill>
                  <a:srgbClr val="124F5B"/>
                </a:solidFill>
                <a:latin typeface="+mn-lt"/>
                <a:cs typeface="Verdana"/>
              </a:rPr>
              <a:t>based </a:t>
            </a:r>
            <a:r>
              <a:rPr lang="en-US" sz="1200" spc="55" dirty="0">
                <a:solidFill>
                  <a:srgbClr val="124F5B"/>
                </a:solidFill>
                <a:latin typeface="+mn-lt"/>
                <a:cs typeface="Verdana"/>
              </a:rPr>
              <a:t>on </a:t>
            </a:r>
            <a:r>
              <a:rPr lang="en-US" sz="1200" spc="-20" dirty="0">
                <a:solidFill>
                  <a:srgbClr val="124F5B"/>
                </a:solidFill>
                <a:latin typeface="+mn-lt"/>
                <a:cs typeface="Verdana"/>
              </a:rPr>
              <a:t>its </a:t>
            </a:r>
            <a:r>
              <a:rPr lang="en-US" sz="1200" spc="-25" dirty="0">
                <a:solidFill>
                  <a:srgbClr val="124F5B"/>
                </a:solidFill>
                <a:latin typeface="+mn-lt"/>
                <a:cs typeface="Verdana"/>
              </a:rPr>
              <a:t>size</a:t>
            </a:r>
            <a:r>
              <a:rPr lang="en-US" sz="1200" spc="-75" dirty="0">
                <a:solidFill>
                  <a:srgbClr val="124F5B"/>
                </a:solidFill>
                <a:latin typeface="+mn-lt"/>
                <a:cs typeface="Verdana"/>
              </a:rPr>
              <a:t> </a:t>
            </a:r>
            <a:r>
              <a:rPr lang="en-US" sz="1200" spc="40" dirty="0">
                <a:solidFill>
                  <a:srgbClr val="124F5B"/>
                </a:solidFill>
                <a:latin typeface="+mn-lt"/>
                <a:cs typeface="Verdana"/>
              </a:rPr>
              <a:t>between</a:t>
            </a:r>
            <a:endParaRPr lang="en-US" sz="1200" dirty="0">
              <a:latin typeface="+mn-lt"/>
              <a:cs typeface="Verdana"/>
            </a:endParaRPr>
          </a:p>
          <a:p>
            <a:pPr marL="469265" marR="5080" algn="just">
              <a:lnSpc>
                <a:spcPct val="100000"/>
              </a:lnSpc>
            </a:pPr>
            <a:r>
              <a:rPr lang="en-US" sz="1200" spc="-195" dirty="0">
                <a:solidFill>
                  <a:srgbClr val="124F5B"/>
                </a:solidFill>
                <a:latin typeface="+mn-lt"/>
                <a:cs typeface="Verdana"/>
              </a:rPr>
              <a:t>~0    </a:t>
            </a:r>
            <a:r>
              <a:rPr lang="en-US" sz="1200" spc="10" dirty="0">
                <a:solidFill>
                  <a:srgbClr val="124F5B"/>
                </a:solidFill>
                <a:latin typeface="+mn-lt"/>
                <a:cs typeface="Verdana"/>
              </a:rPr>
              <a:t>to</a:t>
            </a:r>
            <a:r>
              <a:rPr lang="en-US" sz="1200" dirty="0">
                <a:solidFill>
                  <a:srgbClr val="124F5B"/>
                </a:solidFill>
                <a:latin typeface="+mn-lt"/>
                <a:cs typeface="Verdana"/>
              </a:rPr>
              <a:t> 100 MB in the  intervals of 10  MB each.</a:t>
            </a:r>
            <a:endParaRPr lang="en-US" sz="1200" dirty="0">
              <a:latin typeface="+mn-lt"/>
              <a:cs typeface="Verdana"/>
            </a:endParaRPr>
          </a:p>
          <a:p>
            <a:pPr marL="469265" marR="6985" indent="-457200" algn="just">
              <a:lnSpc>
                <a:spcPct val="100000"/>
              </a:lnSpc>
              <a:buFont typeface="AoyagiKouzanFontT"/>
              <a:buChar char="❏"/>
              <a:tabLst>
                <a:tab pos="469900" algn="l"/>
              </a:tabLst>
            </a:pPr>
            <a:r>
              <a:rPr lang="en-US" sz="1200" spc="5" dirty="0">
                <a:solidFill>
                  <a:srgbClr val="124F5B"/>
                </a:solidFill>
                <a:latin typeface="+mn-lt"/>
                <a:cs typeface="Verdana"/>
              </a:rPr>
              <a:t>The</a:t>
            </a:r>
            <a:r>
              <a:rPr lang="en-US" sz="1200" spc="-150" dirty="0">
                <a:solidFill>
                  <a:srgbClr val="124F5B"/>
                </a:solidFill>
                <a:latin typeface="+mn-lt"/>
                <a:cs typeface="Verdana"/>
              </a:rPr>
              <a:t> </a:t>
            </a:r>
            <a:r>
              <a:rPr lang="en-US" sz="1200" dirty="0">
                <a:solidFill>
                  <a:srgbClr val="124F5B"/>
                </a:solidFill>
                <a:latin typeface="+mn-lt"/>
                <a:cs typeface="Verdana"/>
              </a:rPr>
              <a:t>total</a:t>
            </a:r>
            <a:r>
              <a:rPr lang="en-US" sz="1200" spc="-150" dirty="0">
                <a:solidFill>
                  <a:srgbClr val="124F5B"/>
                </a:solidFill>
                <a:latin typeface="+mn-lt"/>
                <a:cs typeface="Verdana"/>
              </a:rPr>
              <a:t> </a:t>
            </a:r>
            <a:r>
              <a:rPr lang="en-US" sz="1200" spc="60" dirty="0">
                <a:solidFill>
                  <a:srgbClr val="124F5B"/>
                </a:solidFill>
                <a:latin typeface="+mn-lt"/>
                <a:cs typeface="Verdana"/>
              </a:rPr>
              <a:t>number</a:t>
            </a:r>
            <a:r>
              <a:rPr lang="en-US" sz="1200" spc="-150" dirty="0">
                <a:solidFill>
                  <a:srgbClr val="124F5B"/>
                </a:solidFill>
                <a:latin typeface="+mn-lt"/>
                <a:cs typeface="Verdana"/>
              </a:rPr>
              <a:t> </a:t>
            </a:r>
            <a:r>
              <a:rPr lang="en-US" sz="1200" spc="5" dirty="0">
                <a:solidFill>
                  <a:srgbClr val="124F5B"/>
                </a:solidFill>
                <a:latin typeface="+mn-lt"/>
                <a:cs typeface="Verdana"/>
              </a:rPr>
              <a:t>of</a:t>
            </a:r>
            <a:r>
              <a:rPr lang="en-US" sz="1200" spc="-150" dirty="0">
                <a:solidFill>
                  <a:srgbClr val="124F5B"/>
                </a:solidFill>
                <a:latin typeface="+mn-lt"/>
                <a:cs typeface="Verdana"/>
              </a:rPr>
              <a:t> </a:t>
            </a:r>
            <a:r>
              <a:rPr lang="en-US" sz="1200" spc="30" dirty="0">
                <a:solidFill>
                  <a:srgbClr val="124F5B"/>
                </a:solidFill>
                <a:latin typeface="+mn-lt"/>
                <a:cs typeface="Verdana"/>
              </a:rPr>
              <a:t>apps</a:t>
            </a:r>
            <a:r>
              <a:rPr lang="en-US" sz="1200" spc="-150" dirty="0">
                <a:solidFill>
                  <a:srgbClr val="124F5B"/>
                </a:solidFill>
                <a:latin typeface="+mn-lt"/>
                <a:cs typeface="Verdana"/>
              </a:rPr>
              <a:t> </a:t>
            </a:r>
            <a:r>
              <a:rPr lang="en-US" sz="1200" spc="30" dirty="0">
                <a:solidFill>
                  <a:srgbClr val="124F5B"/>
                </a:solidFill>
                <a:latin typeface="+mn-lt"/>
                <a:cs typeface="Verdana"/>
              </a:rPr>
              <a:t>in  </a:t>
            </a:r>
            <a:r>
              <a:rPr lang="en-US" sz="1200" spc="25" dirty="0">
                <a:solidFill>
                  <a:srgbClr val="124F5B"/>
                </a:solidFill>
                <a:latin typeface="+mn-lt"/>
                <a:cs typeface="Verdana"/>
              </a:rPr>
              <a:t>each </a:t>
            </a:r>
            <a:r>
              <a:rPr lang="en-US" sz="1200" spc="-25" dirty="0">
                <a:solidFill>
                  <a:srgbClr val="124F5B"/>
                </a:solidFill>
                <a:latin typeface="+mn-lt"/>
                <a:cs typeface="Verdana"/>
              </a:rPr>
              <a:t>size </a:t>
            </a:r>
            <a:r>
              <a:rPr lang="en-US" sz="1200" spc="10" dirty="0">
                <a:solidFill>
                  <a:srgbClr val="124F5B"/>
                </a:solidFill>
                <a:latin typeface="+mn-lt"/>
                <a:cs typeface="Verdana"/>
              </a:rPr>
              <a:t>category  </a:t>
            </a:r>
            <a:r>
              <a:rPr lang="en-US" sz="1200" spc="15" dirty="0">
                <a:solidFill>
                  <a:srgbClr val="124F5B"/>
                </a:solidFill>
                <a:latin typeface="+mn-lt"/>
                <a:cs typeface="Verdana"/>
              </a:rPr>
              <a:t>indicates </a:t>
            </a:r>
            <a:r>
              <a:rPr lang="en-US" sz="1200" spc="35" dirty="0">
                <a:solidFill>
                  <a:srgbClr val="124F5B"/>
                </a:solidFill>
                <a:latin typeface="+mn-lt"/>
                <a:cs typeface="Verdana"/>
              </a:rPr>
              <a:t>the  </a:t>
            </a:r>
            <a:r>
              <a:rPr lang="en-US" sz="1200" spc="-365" dirty="0">
                <a:solidFill>
                  <a:srgbClr val="124F5B"/>
                </a:solidFill>
                <a:latin typeface="+mn-lt"/>
                <a:cs typeface="Verdana"/>
              </a:rPr>
              <a:t>                                </a:t>
            </a:r>
            <a:r>
              <a:rPr lang="en-US" sz="1200" b="1" dirty="0">
                <a:solidFill>
                  <a:srgbClr val="124F5B"/>
                </a:solidFill>
                <a:latin typeface="+mn-lt"/>
                <a:cs typeface="Verdana"/>
              </a:rPr>
              <a:t>competition</a:t>
            </a:r>
            <a:r>
              <a:rPr lang="en-US" sz="1200" spc="-65" dirty="0">
                <a:solidFill>
                  <a:srgbClr val="124F5B"/>
                </a:solidFill>
                <a:latin typeface="+mn-lt"/>
                <a:cs typeface="Verdana"/>
              </a:rPr>
              <a:t>.</a:t>
            </a:r>
            <a:endParaRPr lang="en-US" sz="1200" dirty="0">
              <a:latin typeface="+mn-lt"/>
              <a:cs typeface="Verdana"/>
            </a:endParaRPr>
          </a:p>
          <a:p>
            <a:pPr marL="469265" marR="47625" indent="-457200" algn="just">
              <a:lnSpc>
                <a:spcPct val="100000"/>
              </a:lnSpc>
              <a:buFont typeface="AoyagiKouzanFontT"/>
              <a:buChar char="❏"/>
              <a:tabLst>
                <a:tab pos="469900" algn="l"/>
              </a:tabLst>
            </a:pPr>
            <a:r>
              <a:rPr lang="en-US" sz="1200" spc="-10" dirty="0">
                <a:solidFill>
                  <a:srgbClr val="124F5B"/>
                </a:solidFill>
                <a:latin typeface="+mn-lt"/>
                <a:cs typeface="Verdana"/>
              </a:rPr>
              <a:t>Average </a:t>
            </a:r>
            <a:r>
              <a:rPr lang="en-US" sz="1200" spc="60" dirty="0">
                <a:solidFill>
                  <a:srgbClr val="124F5B"/>
                </a:solidFill>
                <a:latin typeface="+mn-lt"/>
                <a:cs typeface="Verdana"/>
              </a:rPr>
              <a:t>number </a:t>
            </a:r>
            <a:r>
              <a:rPr lang="en-US" sz="1200" spc="5" dirty="0">
                <a:solidFill>
                  <a:srgbClr val="124F5B"/>
                </a:solidFill>
                <a:latin typeface="+mn-lt"/>
                <a:cs typeface="Verdana"/>
              </a:rPr>
              <a:t>of </a:t>
            </a:r>
            <a:r>
              <a:rPr lang="en-US" sz="1200" b="1" spc="-85" dirty="0">
                <a:solidFill>
                  <a:srgbClr val="124F5B"/>
                </a:solidFill>
                <a:latin typeface="+mn-lt"/>
                <a:cs typeface="Verdana"/>
              </a:rPr>
              <a:t>user  </a:t>
            </a:r>
            <a:r>
              <a:rPr lang="en-US" sz="1200" b="1" spc="-100" dirty="0">
                <a:solidFill>
                  <a:srgbClr val="124F5B"/>
                </a:solidFill>
                <a:latin typeface="+mn-lt"/>
                <a:cs typeface="Verdana"/>
              </a:rPr>
              <a:t>reviews  </a:t>
            </a:r>
            <a:r>
              <a:rPr lang="en-US" sz="1200" spc="50" dirty="0">
                <a:solidFill>
                  <a:srgbClr val="124F5B"/>
                </a:solidFill>
                <a:latin typeface="+mn-lt"/>
                <a:cs typeface="Verdana"/>
              </a:rPr>
              <a:t>and  </a:t>
            </a:r>
            <a:r>
              <a:rPr lang="en-US" sz="1200" b="1" spc="-85" dirty="0">
                <a:solidFill>
                  <a:srgbClr val="124F5B"/>
                </a:solidFill>
                <a:latin typeface="+mn-lt"/>
                <a:cs typeface="Verdana"/>
              </a:rPr>
              <a:t>average</a:t>
            </a:r>
            <a:r>
              <a:rPr lang="en-US" sz="1200" b="1" spc="-140" dirty="0">
                <a:solidFill>
                  <a:srgbClr val="124F5B"/>
                </a:solidFill>
                <a:latin typeface="+mn-lt"/>
                <a:cs typeface="Verdana"/>
              </a:rPr>
              <a:t> </a:t>
            </a:r>
            <a:r>
              <a:rPr lang="en-US" sz="1200" b="1" spc="-45" dirty="0">
                <a:solidFill>
                  <a:srgbClr val="124F5B"/>
                </a:solidFill>
                <a:latin typeface="+mn-lt"/>
                <a:cs typeface="Verdana"/>
              </a:rPr>
              <a:t>app </a:t>
            </a:r>
            <a:r>
              <a:rPr lang="en-IN" sz="1200" b="1" spc="50" dirty="0">
                <a:solidFill>
                  <a:srgbClr val="124F5B"/>
                </a:solidFill>
                <a:latin typeface="+mn-lt"/>
                <a:cs typeface="Verdana"/>
              </a:rPr>
              <a:t>installs</a:t>
            </a:r>
            <a:r>
              <a:rPr lang="en-IN" sz="1200" spc="50" dirty="0">
                <a:solidFill>
                  <a:srgbClr val="124F5B"/>
                </a:solidFill>
                <a:latin typeface="+mn-lt"/>
                <a:cs typeface="Verdana"/>
              </a:rPr>
              <a:t> in each size category indicates the </a:t>
            </a:r>
            <a:r>
              <a:rPr lang="en-IN" sz="1200" b="1" spc="50" dirty="0">
                <a:solidFill>
                  <a:srgbClr val="124F5B"/>
                </a:solidFill>
                <a:latin typeface="+mn-lt"/>
                <a:cs typeface="Verdana"/>
              </a:rPr>
              <a:t>popularity </a:t>
            </a:r>
            <a:r>
              <a:rPr lang="en-IN" sz="1200" spc="50" dirty="0">
                <a:solidFill>
                  <a:srgbClr val="124F5B"/>
                </a:solidFill>
                <a:latin typeface="+mn-lt"/>
                <a:cs typeface="Verdana"/>
              </a:rPr>
              <a:t>of the respective app.</a:t>
            </a:r>
            <a:endParaRPr lang="en-US" sz="1200" dirty="0">
              <a:latin typeface="+mn-lt"/>
              <a:cs typeface="Verdana"/>
            </a:endParaRPr>
          </a:p>
        </p:txBody>
      </p:sp>
      <p:pic>
        <p:nvPicPr>
          <p:cNvPr id="37" name="Picture 36">
            <a:extLst>
              <a:ext uri="{FF2B5EF4-FFF2-40B4-BE49-F238E27FC236}">
                <a16:creationId xmlns="" xmlns:a16="http://schemas.microsoft.com/office/drawing/2014/main" id="{72F79F5B-4129-48C0-445D-DD9C8D81D02D}"/>
              </a:ext>
            </a:extLst>
          </p:cNvPr>
          <p:cNvPicPr>
            <a:picLocks noChangeAspect="1"/>
          </p:cNvPicPr>
          <p:nvPr/>
        </p:nvPicPr>
        <p:blipFill>
          <a:blip r:embed="rId7">
            <a:extLst>
              <a:ext uri="{BEBA8EAE-BF5A-486C-A8C5-ECC9F3942E4B}">
                <a14:imgProps xmlns="" xmlns:a14="http://schemas.microsoft.com/office/drawing/2010/main">
                  <a14:imgLayer r:embed="rId8">
                    <a14:imgEffect>
                      <a14:colorTemperature colorTemp="8800"/>
                    </a14:imgEffect>
                  </a14:imgLayer>
                </a14:imgProps>
              </a:ext>
            </a:extLst>
          </a:blip>
          <a:stretch>
            <a:fillRect/>
          </a:stretch>
        </p:blipFill>
        <p:spPr>
          <a:xfrm>
            <a:off x="4439039" y="39612"/>
            <a:ext cx="4073012" cy="25321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9" name="Picture 38">
            <a:extLst>
              <a:ext uri="{FF2B5EF4-FFF2-40B4-BE49-F238E27FC236}">
                <a16:creationId xmlns="" xmlns:a16="http://schemas.microsoft.com/office/drawing/2014/main" id="{3DB42451-79B0-4014-E66C-C6A0F262D429}"/>
              </a:ext>
            </a:extLst>
          </p:cNvPr>
          <p:cNvPicPr>
            <a:picLocks noChangeAspect="1"/>
          </p:cNvPicPr>
          <p:nvPr/>
        </p:nvPicPr>
        <p:blipFill>
          <a:blip r:embed="rId9">
            <a:extLst>
              <a:ext uri="{BEBA8EAE-BF5A-486C-A8C5-ECC9F3942E4B}">
                <a14:imgProps xmlns="" xmlns:a14="http://schemas.microsoft.com/office/drawing/2010/main">
                  <a14:imgLayer r:embed="rId10">
                    <a14:imgEffect>
                      <a14:colorTemperature colorTemp="8800"/>
                    </a14:imgEffect>
                  </a14:imgLayer>
                </a14:imgProps>
              </a:ext>
            </a:extLst>
          </a:blip>
          <a:stretch>
            <a:fillRect/>
          </a:stretch>
        </p:blipFill>
        <p:spPr>
          <a:xfrm>
            <a:off x="4405119" y="2630025"/>
            <a:ext cx="4662681" cy="2513476"/>
          </a:xfrm>
          <a:prstGeom prst="rect">
            <a:avLst/>
          </a:prstGeom>
          <a:effectLst>
            <a:glow rad="63500">
              <a:schemeClr val="accent1">
                <a:satMod val="175000"/>
                <a:alpha val="40000"/>
              </a:schemeClr>
            </a:glow>
          </a:effectLst>
        </p:spPr>
      </p:pic>
      <p:pic>
        <p:nvPicPr>
          <p:cNvPr id="41" name="Picture 40">
            <a:extLst>
              <a:ext uri="{FF2B5EF4-FFF2-40B4-BE49-F238E27FC236}">
                <a16:creationId xmlns="" xmlns:a16="http://schemas.microsoft.com/office/drawing/2014/main" id="{42B2CA5B-69F7-42AD-6685-79C97407AF41}"/>
              </a:ext>
            </a:extLst>
          </p:cNvPr>
          <p:cNvPicPr>
            <a:picLocks noChangeAspect="1"/>
          </p:cNvPicPr>
          <p:nvPr/>
        </p:nvPicPr>
        <p:blipFill>
          <a:blip r:embed="rId11">
            <a:extLst>
              <a:ext uri="{BEBA8EAE-BF5A-486C-A8C5-ECC9F3942E4B}">
                <a14:imgProps xmlns="" xmlns:a14="http://schemas.microsoft.com/office/drawing/2010/main">
                  <a14:imgLayer r:embed="rId12">
                    <a14:imgEffect>
                      <a14:colorTemperature colorTemp="8800"/>
                    </a14:imgEffect>
                  </a14:imgLayer>
                </a14:imgProps>
              </a:ext>
            </a:extLst>
          </a:blip>
          <a:stretch>
            <a:fillRect/>
          </a:stretch>
        </p:blipFill>
        <p:spPr>
          <a:xfrm>
            <a:off x="-26938" y="2538009"/>
            <a:ext cx="4395346" cy="2559452"/>
          </a:xfrm>
          <a:prstGeom prst="rect">
            <a:avLst/>
          </a:prstGeom>
        </p:spPr>
      </p:pic>
      <p:sp>
        <p:nvSpPr>
          <p:cNvPr id="43" name="object 7">
            <a:extLst>
              <a:ext uri="{FF2B5EF4-FFF2-40B4-BE49-F238E27FC236}">
                <a16:creationId xmlns="" xmlns:a16="http://schemas.microsoft.com/office/drawing/2014/main" id="{82298CEF-BB86-01A7-0659-6325D6BD438C}"/>
              </a:ext>
            </a:extLst>
          </p:cNvPr>
          <p:cNvSpPr/>
          <p:nvPr/>
        </p:nvSpPr>
        <p:spPr>
          <a:xfrm>
            <a:off x="70631" y="881325"/>
            <a:ext cx="4334488"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 xmlns:p14="http://schemas.microsoft.com/office/powerpoint/2010/main" val="580581276"/>
      </p:ext>
    </p:extLst>
  </p:cSld>
  <p:clrMapOvr>
    <a:masterClrMapping/>
  </p:clrMapOvr>
  <mc:AlternateContent xmlns:mc="http://schemas.openxmlformats.org/markup-compatibility/2006">
    <mc:Choice xmlns="" xmlns:p14="http://schemas.microsoft.com/office/powerpoint/2010/main" Requires="p14">
      <p:transition p14:dur="10" advTm="0"/>
    </mc:Choice>
    <mc:Fallback>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C888DFD-32D9-18AF-170B-A315C178A14B}"/>
              </a:ext>
            </a:extLst>
          </p:cNvPr>
          <p:cNvPicPr>
            <a:picLocks noChangeAspect="1"/>
          </p:cNvPicPr>
          <p:nvPr/>
        </p:nvPicPr>
        <p:blipFill>
          <a:blip r:embed="rId2">
            <a:extLst>
              <a:ext uri="{BEBA8EAE-BF5A-486C-A8C5-ECC9F3942E4B}">
                <a14:imgProps xmln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 xmlns:a16="http://schemas.microsoft.com/office/drawing/2014/main"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 xmlns:p14="http://schemas.microsoft.com/office/powerpoint/2010/main" val="1141903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 xmlns:a16="http://schemas.microsoft.com/office/drawing/2014/main" id="{80E55EC5-3082-A529-96AC-93F6E4BF83DF}"/>
              </a:ext>
            </a:extLst>
          </p:cNvPr>
          <p:cNvPicPr>
            <a:picLocks noChangeAspect="1"/>
          </p:cNvPicPr>
          <p:nvPr/>
        </p:nvPicPr>
        <p:blipFill>
          <a:blip r:embed="rId3">
            <a:extLst>
              <a:ext uri="{BEBA8EAE-BF5A-486C-A8C5-ECC9F3942E4B}">
                <a14:imgProps xmln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 xmlns:a16="http://schemas.microsoft.com/office/drawing/2014/main" id="{30DED434-F4B7-77D3-E00F-46488166D24D}"/>
              </a:ext>
            </a:extLst>
          </p:cNvPr>
          <p:cNvPicPr>
            <a:picLocks noChangeAspect="1"/>
          </p:cNvPicPr>
          <p:nvPr/>
        </p:nvPicPr>
        <p:blipFill>
          <a:blip r:embed="rId5">
            <a:extLst>
              <a:ext uri="{BEBA8EAE-BF5A-486C-A8C5-ECC9F3942E4B}">
                <a14:imgProps xmln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 xmlns:a16="http://schemas.microsoft.com/office/drawing/2014/main"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 xmlns:p14="http://schemas.microsoft.com/office/powerpoint/2010/main" val="2693410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Verdana"/>
                <a:cs typeface="Verdana"/>
              </a:rPr>
              <a:t>Examining </a:t>
            </a:r>
            <a:r>
              <a:rPr sz="1800" spc="35" dirty="0">
                <a:solidFill>
                  <a:srgbClr val="124F5B"/>
                </a:solidFill>
                <a:latin typeface="Verdana"/>
                <a:cs typeface="Verdana"/>
              </a:rPr>
              <a:t>the </a:t>
            </a:r>
            <a:r>
              <a:rPr sz="1800" spc="10" dirty="0">
                <a:solidFill>
                  <a:srgbClr val="124F5B"/>
                </a:solidFill>
                <a:latin typeface="Verdana"/>
                <a:cs typeface="Verdana"/>
              </a:rPr>
              <a:t>business </a:t>
            </a:r>
            <a:r>
              <a:rPr sz="1800" spc="-15" dirty="0">
                <a:solidFill>
                  <a:srgbClr val="124F5B"/>
                </a:solidFill>
                <a:latin typeface="Verdana"/>
                <a:cs typeface="Verdana"/>
              </a:rPr>
              <a:t>KPIs </a:t>
            </a:r>
            <a:r>
              <a:rPr sz="1800" spc="-20" dirty="0">
                <a:solidFill>
                  <a:srgbClr val="124F5B"/>
                </a:solidFill>
                <a:latin typeface="Verdana"/>
                <a:cs typeface="Verdana"/>
              </a:rPr>
              <a:t>for </a:t>
            </a:r>
            <a:r>
              <a:rPr sz="1800" spc="55" dirty="0">
                <a:solidFill>
                  <a:srgbClr val="124F5B"/>
                </a:solidFill>
                <a:latin typeface="Verdana"/>
                <a:cs typeface="Verdana"/>
              </a:rPr>
              <a:t>app </a:t>
            </a:r>
            <a:r>
              <a:rPr sz="1800" spc="35" dirty="0">
                <a:solidFill>
                  <a:srgbClr val="124F5B"/>
                </a:solidFill>
                <a:latin typeface="Verdana"/>
                <a:cs typeface="Verdana"/>
              </a:rPr>
              <a:t>development </a:t>
            </a:r>
            <a:r>
              <a:rPr sz="1800" spc="50" dirty="0">
                <a:solidFill>
                  <a:srgbClr val="124F5B"/>
                </a:solidFill>
                <a:latin typeface="Verdana"/>
                <a:cs typeface="Verdana"/>
              </a:rPr>
              <a:t>and </a:t>
            </a:r>
            <a:r>
              <a:rPr sz="1800" spc="15" dirty="0">
                <a:solidFill>
                  <a:srgbClr val="124F5B"/>
                </a:solidFill>
                <a:latin typeface="Verdana"/>
                <a:cs typeface="Verdana"/>
              </a:rPr>
              <a:t>devising </a:t>
            </a:r>
            <a:r>
              <a:rPr sz="1800" spc="-20" dirty="0">
                <a:solidFill>
                  <a:srgbClr val="124F5B"/>
                </a:solidFill>
                <a:latin typeface="Verdana"/>
                <a:cs typeface="Verdana"/>
              </a:rPr>
              <a:t>a  </a:t>
            </a:r>
            <a:r>
              <a:rPr sz="1800" spc="20" dirty="0">
                <a:solidFill>
                  <a:srgbClr val="124F5B"/>
                </a:solidFill>
                <a:latin typeface="Verdana"/>
                <a:cs typeface="Verdana"/>
              </a:rPr>
              <a:t>solution</a:t>
            </a:r>
            <a:r>
              <a:rPr sz="1800" spc="-170"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problem.</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5" name="object 2">
            <a:extLst>
              <a:ext uri="{FF2B5EF4-FFF2-40B4-BE49-F238E27FC236}">
                <a16:creationId xmlns=""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
        <p:nvSpPr>
          <p:cNvPr id="3" name="object 3"/>
          <p:cNvSpPr txBox="1"/>
          <p:nvPr/>
        </p:nvSpPr>
        <p:spPr>
          <a:xfrm>
            <a:off x="195249" y="828801"/>
            <a:ext cx="8753500" cy="3136115"/>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lang="en-US" b="1" spc="-5" dirty="0" smtClean="0">
                <a:solidFill>
                  <a:schemeClr val="accent5">
                    <a:lumMod val="50000"/>
                  </a:schemeClr>
                </a:solidFill>
                <a:latin typeface="Verdana" panose="020B0604030504040204" pitchFamily="34" charset="0"/>
                <a:ea typeface="Verdana" panose="020B0604030504040204" pitchFamily="34" charset="0"/>
                <a:cs typeface="Arial MT"/>
              </a:rPr>
              <a:t>Most  of the </a:t>
            </a:r>
            <a:r>
              <a:rPr spc="-5" smtClean="0">
                <a:solidFill>
                  <a:schemeClr val="accent5">
                    <a:lumMod val="50000"/>
                  </a:schemeClr>
                </a:solidFill>
                <a:latin typeface="Verdana" panose="020B0604030504040204" pitchFamily="34" charset="0"/>
                <a:ea typeface="Verdana" panose="020B0604030504040204" pitchFamily="34" charset="0"/>
                <a:cs typeface="Arial MT"/>
              </a:rPr>
              <a:t>apps</a:t>
            </a:r>
            <a:r>
              <a:rPr spc="-20" smtClean="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a:solidFill>
                  <a:schemeClr val="accent5">
                    <a:lumMod val="50000"/>
                  </a:schemeClr>
                </a:solidFill>
                <a:latin typeface="Verdana" panose="020B0604030504040204" pitchFamily="34" charset="0"/>
                <a:ea typeface="Verdana" panose="020B0604030504040204" pitchFamily="34" charset="0"/>
                <a:cs typeface="Arial MT"/>
              </a:rPr>
              <a:t>and</a:t>
            </a:r>
            <a:r>
              <a:rPr spc="-20">
                <a:solidFill>
                  <a:schemeClr val="accent5">
                    <a:lumMod val="50000"/>
                  </a:schemeClr>
                </a:solidFill>
                <a:latin typeface="Verdana" panose="020B0604030504040204" pitchFamily="34" charset="0"/>
                <a:ea typeface="Verdana" panose="020B0604030504040204" pitchFamily="34" charset="0"/>
                <a:cs typeface="Arial MT"/>
              </a:rPr>
              <a:t> </a:t>
            </a:r>
            <a:r>
              <a:rPr lang="en-US" b="1" spc="-20" dirty="0" smtClean="0">
                <a:solidFill>
                  <a:schemeClr val="accent5">
                    <a:lumMod val="50000"/>
                  </a:schemeClr>
                </a:solidFill>
                <a:latin typeface="Verdana" panose="020B0604030504040204" pitchFamily="34" charset="0"/>
                <a:ea typeface="Verdana" panose="020B0604030504040204" pitchFamily="34" charset="0"/>
                <a:cs typeface="Arial MT"/>
              </a:rPr>
              <a:t>Some of the</a:t>
            </a:r>
            <a:r>
              <a:rPr spc="-25" smtClean="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cs typeface="Arial MT"/>
              </a:rPr>
              <a:t>paid</a:t>
            </a:r>
            <a:r>
              <a:rPr b="1"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smtClean="0">
                <a:solidFill>
                  <a:schemeClr val="accent5">
                    <a:lumMod val="50000"/>
                  </a:schemeClr>
                </a:solidFill>
                <a:latin typeface="Verdana" panose="020B0604030504040204" pitchFamily="34" charset="0"/>
                <a:ea typeface="Verdana" panose="020B0604030504040204" pitchFamily="34" charset="0"/>
              </a:rPr>
              <a:t>Events</a:t>
            </a:r>
            <a:r>
              <a:rPr b="1" spc="-10" smtClean="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1906,</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926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8783</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more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than</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a:solidFill>
                  <a:schemeClr val="accent5">
                    <a:lumMod val="50000"/>
                  </a:schemeClr>
                </a:solidFill>
                <a:latin typeface="Verdana" panose="020B0604030504040204" pitchFamily="34" charset="0"/>
                <a:ea typeface="Verdana" panose="020B0604030504040204" pitchFamily="34" charset="0"/>
                <a:cs typeface="Arial MT"/>
              </a:rPr>
              <a:t>app</a:t>
            </a:r>
            <a:r>
              <a:rPr spc="-5" smtClean="0">
                <a:solidFill>
                  <a:schemeClr val="accent5">
                    <a:lumMod val="50000"/>
                  </a:schemeClr>
                </a:solidFill>
                <a:latin typeface="Verdana" panose="020B0604030504040204" pitchFamily="34" charset="0"/>
                <a:ea typeface="Verdana" panose="020B0604030504040204" pitchFamily="34" charset="0"/>
                <a:cs typeface="Arial MT"/>
              </a:rPr>
              <a:t>.</a:t>
            </a:r>
            <a:endParaRPr dirty="0">
              <a:solidFill>
                <a:schemeClr val="accent5">
                  <a:lumMod val="50000"/>
                </a:schemeClr>
              </a:solidFill>
              <a:latin typeface="Verdana" panose="020B0604030504040204" pitchFamily="34" charset="0"/>
              <a:ea typeface="Verdana" panose="020B0604030504040204" pitchFamily="34" charset="0"/>
              <a:cs typeface="Arial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1BD60355-3C7D-F68A-624D-723A9F8E5360}"/>
              </a:ext>
            </a:extLst>
          </p:cNvPr>
          <p:cNvSpPr txBox="1"/>
          <p:nvPr/>
        </p:nvSpPr>
        <p:spPr>
          <a:xfrm>
            <a:off x="160866" y="946870"/>
            <a:ext cx="8662881" cy="3539430"/>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10" dirty="0" smtClean="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smtClean="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smtClean="0">
                <a:solidFill>
                  <a:schemeClr val="accent5">
                    <a:lumMod val="50000"/>
                  </a:schemeClr>
                </a:solidFill>
                <a:latin typeface="Verdana" panose="020B0604030504040204" pitchFamily="34" charset="0"/>
                <a:ea typeface="Verdana" panose="020B0604030504040204" pitchFamily="34" charset="0"/>
              </a:rPr>
              <a:t>ie</a:t>
            </a:r>
            <a:r>
              <a:rPr lang="en-US" dirty="0">
                <a:solidFill>
                  <a:schemeClr val="accent5">
                    <a:lumMod val="50000"/>
                  </a:schemeClr>
                </a:solidFill>
                <a:latin typeface="Verdana" panose="020B0604030504040204" pitchFamily="34" charset="0"/>
                <a:ea typeface="Verdana" panose="020B0604030504040204" pitchFamily="34" charset="0"/>
              </a:rPr>
              <a:t>.</a:t>
            </a:r>
            <a:r>
              <a:rPr lang="en-US" sz="1400" dirty="0" smtClean="0">
                <a:solidFill>
                  <a:schemeClr val="accent5">
                    <a:lumMod val="50000"/>
                  </a:schemeClr>
                </a:solidFill>
                <a:latin typeface="Verdana" panose="020B0604030504040204" pitchFamily="34" charset="0"/>
                <a:ea typeface="Verdana" panose="020B0604030504040204" pitchFamily="34" charset="0"/>
              </a:rPr>
              <a:t> </a:t>
            </a:r>
            <a:r>
              <a:rPr lang="en-US" sz="1400" dirty="0">
                <a:solidFill>
                  <a:schemeClr val="accent5">
                    <a:lumMod val="50000"/>
                  </a:schemeClr>
                </a:solidFill>
                <a:latin typeface="Verdana" panose="020B0604030504040204" pitchFamily="34" charset="0"/>
                <a:ea typeface="Verdana" panose="020B0604030504040204" pitchFamily="34" charset="0"/>
              </a:rPr>
              <a:t>they are more popular than the rest.</a:t>
            </a: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 xmlns:p14="http://schemas.microsoft.com/office/powerpoint/2010/main" val="2223679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 xmlns:a16="http://schemas.microsoft.com/office/drawing/2014/main" id="{D5D29F90-EB04-2B3B-C52F-367E7D427F7E}"/>
              </a:ext>
            </a:extLst>
          </p:cNvPr>
          <p:cNvPicPr/>
          <p:nvPr/>
        </p:nvPicPr>
        <p:blipFill>
          <a:blip r:embed="rId2" cstate="print">
            <a:extLst>
              <a:ext uri="{BEBA8EAE-BF5A-486C-A8C5-ECC9F3942E4B}">
                <a14:imgProps xmln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 xmlns:p14="http://schemas.microsoft.com/office/powerpoint/2010/main" val="390423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Android is the most popular operating system in the world, with over 2.5 billion active users spanning over 190 countries.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Google Play was launched on March 6, 2012, bringing together Android Market marking a shift in Google's digital distribution strategy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Android is the dominant mobile operating system today more than 85% of all mobile devices running Google’s OS. The Google Play Store is the largest and most popular Android app store. </a:t>
            </a:r>
            <a:endParaRPr lang="en-IN"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There are more than 3.04 million apps found on Google Play Store.</a:t>
            </a:r>
          </a:p>
          <a:p>
            <a:pPr marL="216000" indent="-72000" algn="just">
              <a:lnSpc>
                <a:spcPct val="100000"/>
              </a:lnSpc>
              <a:buClr>
                <a:srgbClr val="000000"/>
              </a:buClr>
              <a:buFont typeface="Arial"/>
              <a:buChar char="•"/>
            </a:pPr>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Play Store apps data has enormous potential to drive app-making businesses to success.</a:t>
            </a:r>
            <a:endParaRPr lang="en-US"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Actionable insights can be drawn for developers to work on and capture the Android market.</a:t>
            </a:r>
            <a:r>
              <a:rPr lang="en-IN"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main goal of our project is-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Font typeface="Arial"/>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purpose of our project is to gather and analyze detailed information on apps in the Google Play Store in order to provide insights on app features and the current state of the Android app market.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The Objective of the project to Explore and analyze the data to discover key factors responsible for app engagement and success</a:t>
            </a:r>
            <a:r>
              <a:rPr lang="en-US" sz="1600" b="0" strike="noStrike" spc="-1" dirty="0">
                <a:solidFill>
                  <a:schemeClr val="accent5">
                    <a:lumMod val="50000"/>
                  </a:schemeClr>
                </a:solidFill>
                <a:latin typeface="Montserrat"/>
                <a:ea typeface="Arial"/>
              </a:rPr>
              <a:t>.</a:t>
            </a:r>
            <a:endParaRPr lang="en-IN" sz="1600" b="0" strike="noStrike" spc="-1" dirty="0">
              <a:solidFill>
                <a:schemeClr val="accent5">
                  <a:lumMod val="50000"/>
                </a:schemeClr>
              </a:solidFill>
              <a:latin typeface="Arial"/>
            </a:endParaRP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 xmlns:a16="http://schemas.microsoft.com/office/drawing/2014/main" id="{1D2F6D7D-1B9E-1F8E-DAD9-A3A0D5CD1B09}"/>
              </a:ext>
            </a:extLst>
          </p:cNvPr>
          <p:cNvSpPr/>
          <p:nvPr/>
        </p:nvSpPr>
        <p:spPr>
          <a:xfrm>
            <a:off x="0" y="872895"/>
            <a:ext cx="8898467" cy="4117564"/>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594735"/>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0" y="677332"/>
            <a:ext cx="9144000" cy="4466168"/>
          </a:xfrm>
          <a:prstGeom prst="rect">
            <a:avLst/>
          </a:prstGeom>
          <a:blipFill dpi="0" rotWithShape="1">
            <a:blip r:embed="rId3">
              <a:extLst>
                <a:ext uri="{BEBA8EAE-BF5A-486C-A8C5-ECC9F3942E4B}">
                  <a14:imgProps xmlns="" xmlns:a14="http://schemas.microsoft.com/office/drawing/2010/main">
                    <a14:imgLayer r:embed="rId4">
                      <a14:imgEffect>
                        <a14:saturation sat="400000"/>
                      </a14:imgEffect>
                    </a14:imgLayer>
                  </a14:imgProps>
                </a:ext>
                <a:ext uri="{28A0092B-C50C-407E-A947-70E740481C1C}">
                  <a14:useLocalDpi xmlns="" xmlns:a14="http://schemas.microsoft.com/office/drawing/2010/main" val="0"/>
                </a:ext>
                <a:ext uri="{837473B0-CC2E-450A-ABE3-18F120FF3D39}">
                  <a1611:picAttrSrcUrl xmlns="" xmlns:a1611="http://schemas.microsoft.com/office/drawing/2016/11/main"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play store apps installs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most popular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Top 10 apps in play store considering all the parameters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installs, category wise</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Most installed apps in communication category</a:t>
            </a:r>
            <a:endParaRPr dirty="0">
              <a:solidFill>
                <a:schemeClr val="accent5">
                  <a:lumMod val="50000"/>
                </a:schemeClr>
              </a:solidFill>
            </a:endParaRPr>
          </a:p>
          <a:p>
            <a:pPr marR="0" lvl="0" algn="l" rtl="0">
              <a:lnSpc>
                <a:spcPct val="80000"/>
              </a:lnSpc>
              <a:spcBef>
                <a:spcPts val="0"/>
              </a:spcBef>
              <a:spcAft>
                <a:spcPts val="0"/>
              </a:spcAft>
              <a:buClr>
                <a:srgbClr val="000000"/>
              </a:buClr>
              <a:buSzPts val="1200"/>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sizes of apps in each category</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percentage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top installed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rating </a:t>
            </a:r>
            <a:r>
              <a:rPr lang="en-US" b="0" i="0" u="none" strike="noStrike" cap="none" dirty="0" err="1">
                <a:solidFill>
                  <a:schemeClr val="accent5">
                    <a:lumMod val="50000"/>
                  </a:schemeClr>
                </a:solidFill>
                <a:latin typeface="Arial"/>
                <a:ea typeface="Arial"/>
                <a:cs typeface="Arial"/>
                <a:sym typeface="Arial"/>
              </a:rPr>
              <a:t>rating</a:t>
            </a:r>
            <a:r>
              <a:rPr lang="en-US" b="0" i="0" u="none" strike="noStrike" cap="none" dirty="0">
                <a:solidFill>
                  <a:schemeClr val="accent5">
                    <a:lumMod val="50000"/>
                  </a:schemeClr>
                </a:solidFill>
                <a:latin typeface="Arial"/>
                <a:ea typeface="Arial"/>
                <a:cs typeface="Arial"/>
                <a:sym typeface="Arial"/>
              </a:rPr>
              <a:t>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Correlation between Rating ,Installs and Price </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installed apps with content rating</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115000"/>
              </a:lnSpc>
              <a:spcBef>
                <a:spcPts val="0"/>
              </a:spcBef>
              <a:spcAft>
                <a:spcPts val="0"/>
              </a:spcAft>
              <a:buClr>
                <a:srgbClr val="000000"/>
              </a:buClr>
              <a:buSzPts val="1200"/>
              <a:buFont typeface="Wingdings" panose="05000000000000000000" pitchFamily="2" charset="2"/>
              <a:buChar char="q"/>
            </a:pPr>
            <a:r>
              <a:rPr lang="en-US" dirty="0">
                <a:solidFill>
                  <a:schemeClr val="accent5">
                    <a:lumMod val="50000"/>
                  </a:schemeClr>
                </a:solidFill>
              </a:rPr>
              <a:t>Percentage reviews sentiment distribution</a:t>
            </a:r>
            <a:r>
              <a:rPr lang="en-US" b="0" i="0" u="none" strike="noStrike" cap="none" dirty="0">
                <a:solidFill>
                  <a:schemeClr val="accent5">
                    <a:lumMod val="50000"/>
                  </a:schemeClr>
                </a:solidFill>
                <a:latin typeface="Arial"/>
                <a:ea typeface="Arial"/>
                <a:cs typeface="Arial"/>
                <a:sym typeface="Arial"/>
              </a:rPr>
              <a:t/>
            </a:r>
            <a:br>
              <a:rPr lang="en-US" b="0" i="0" u="none" strike="noStrike" cap="none" dirty="0">
                <a:solidFill>
                  <a:schemeClr val="accent5">
                    <a:lumMod val="50000"/>
                  </a:schemeClr>
                </a:solidFill>
                <a:latin typeface="Arial"/>
                <a:ea typeface="Arial"/>
                <a:cs typeface="Arial"/>
                <a:sym typeface="Arial"/>
              </a:rPr>
            </a:b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r>
              <a:rPr lang="en-IN" sz="1400" spc="-20" dirty="0">
                <a:solidFill>
                  <a:srgbClr val="124F5C"/>
                </a:solidFill>
                <a:latin typeface="Verdana"/>
                <a:cs typeface="Verdana"/>
              </a:rPr>
              <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r>
              <a:rPr lang="en-US" sz="1400" dirty="0">
                <a:latin typeface="Verdana"/>
                <a:cs typeface="Verdana"/>
              </a:rPr>
              <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r>
              <a:rPr lang="en-US" sz="1400" dirty="0">
                <a:latin typeface="Verdana"/>
                <a:cs typeface="Verdana"/>
              </a:rPr>
              <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a:extLst>
              <a:ext uri="{FF2B5EF4-FFF2-40B4-BE49-F238E27FC236}">
                <a16:creationId xmlns=""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 xmlns:a14="http://schemas.microsoft.com/office/drawing/2010/main">
                  <a14:imgLayer r:embed="rId3">
                    <a14:imgEffect>
                      <a14:colorTemperature colorTemp="8800"/>
                    </a14:imgEffect>
                  </a14:imgLayer>
                </a14:imgProps>
              </a:ext>
              <a:ext uri="{28A0092B-C50C-407E-A947-70E740481C1C}">
                <a14:useLocalDpi xmlns=""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5960</TotalTime>
  <Words>1364</Words>
  <Application>Microsoft Office PowerPoint</Application>
  <PresentationFormat>On-screen Show (16:9)</PresentationFormat>
  <Paragraphs>160</Paragraphs>
  <Slides>26</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Montserrat</vt:lpstr>
      <vt:lpstr>Old Standard TT</vt:lpstr>
      <vt:lpstr>Verdana</vt:lpstr>
      <vt:lpstr>AoyagiKouzanFontT</vt:lpstr>
      <vt:lpstr>Wingdings</vt:lpstr>
      <vt:lpstr>Arial MT</vt:lpstr>
      <vt:lpstr>Calibri</vt:lpstr>
      <vt:lpstr>Times New Roman</vt:lpstr>
      <vt:lpstr>Roboto</vt:lpstr>
      <vt:lpstr>Presentation</vt:lpstr>
      <vt:lpstr>Presentation</vt:lpstr>
      <vt:lpstr>Slide 1</vt:lpstr>
      <vt:lpstr>WHY ANALYZE THE GOOGLE PLAY  STORE?</vt:lpstr>
      <vt:lpstr>Slide 3</vt:lpstr>
      <vt:lpstr>Problem Statement</vt:lpstr>
      <vt:lpstr>Slide 5</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Slide 10</vt:lpstr>
      <vt:lpstr>Correlation Heatmap</vt:lpstr>
      <vt:lpstr>Slide 12</vt:lpstr>
      <vt:lpstr>Slide 13</vt:lpstr>
      <vt:lpstr>Slide 14</vt:lpstr>
      <vt:lpstr>Slide 15</vt:lpstr>
      <vt:lpstr>Slide 16</vt:lpstr>
      <vt:lpstr>Slide 17</vt:lpstr>
      <vt:lpstr>Slide 18</vt:lpstr>
      <vt:lpstr>Slide 19</vt:lpstr>
      <vt:lpstr>Slide 20</vt:lpstr>
      <vt:lpstr>Slide 21</vt:lpstr>
      <vt:lpstr>Slide 22</vt:lpstr>
      <vt:lpstr>Challenges Faced</vt:lpstr>
      <vt:lpstr>Conclusion’s</vt:lpstr>
      <vt:lpstr>Conclusion’s</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pc</cp:lastModifiedBy>
  <cp:revision>9</cp:revision>
  <dcterms:created xsi:type="dcterms:W3CDTF">2022-03-16T09:49:32Z</dcterms:created>
  <dcterms:modified xsi:type="dcterms:W3CDTF">2022-10-06T13:28:36Z</dcterms:modified>
</cp:coreProperties>
</file>